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680" r:id="rId5"/>
    <p:sldMasterId id="2147483700" r:id="rId6"/>
    <p:sldMasterId id="2147483717" r:id="rId7"/>
  </p:sldMasterIdLst>
  <p:notesMasterIdLst>
    <p:notesMasterId r:id="rId44"/>
  </p:notesMasterIdLst>
  <p:sldIdLst>
    <p:sldId id="256" r:id="rId8"/>
    <p:sldId id="261" r:id="rId9"/>
    <p:sldId id="396" r:id="rId10"/>
    <p:sldId id="379" r:id="rId11"/>
    <p:sldId id="385" r:id="rId12"/>
    <p:sldId id="323" r:id="rId13"/>
    <p:sldId id="403" r:id="rId14"/>
    <p:sldId id="342" r:id="rId15"/>
    <p:sldId id="310" r:id="rId16"/>
    <p:sldId id="346" r:id="rId17"/>
    <p:sldId id="380" r:id="rId18"/>
    <p:sldId id="394" r:id="rId19"/>
    <p:sldId id="381" r:id="rId20"/>
    <p:sldId id="397" r:id="rId21"/>
    <p:sldId id="399" r:id="rId22"/>
    <p:sldId id="400" r:id="rId23"/>
    <p:sldId id="401" r:id="rId24"/>
    <p:sldId id="382" r:id="rId25"/>
    <p:sldId id="383" r:id="rId26"/>
    <p:sldId id="384" r:id="rId27"/>
    <p:sldId id="386" r:id="rId28"/>
    <p:sldId id="369" r:id="rId29"/>
    <p:sldId id="404" r:id="rId30"/>
    <p:sldId id="408" r:id="rId31"/>
    <p:sldId id="388" r:id="rId32"/>
    <p:sldId id="389" r:id="rId33"/>
    <p:sldId id="390" r:id="rId34"/>
    <p:sldId id="391" r:id="rId35"/>
    <p:sldId id="402" r:id="rId36"/>
    <p:sldId id="405" r:id="rId37"/>
    <p:sldId id="406" r:id="rId38"/>
    <p:sldId id="407" r:id="rId39"/>
    <p:sldId id="374" r:id="rId40"/>
    <p:sldId id="393" r:id="rId41"/>
    <p:sldId id="269" r:id="rId42"/>
    <p:sldId id="2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D11719-5021-BCDE-E260-BC259C058FD1}" name="Alison Grade" initials="AG" userId="S::alison@mission.guru::7022a722-a8be-4964-bf49-bef6614b9b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DFF"/>
    <a:srgbClr val="F5F5FF"/>
    <a:srgbClr val="FFCB0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537C3-9FCD-8A43-86FC-866227A9709C}" v="6" dt="2023-06-30T15:39:28.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66"/>
    <p:restoredTop sz="61702"/>
  </p:normalViewPr>
  <p:slideViewPr>
    <p:cSldViewPr snapToGrid="0">
      <p:cViewPr varScale="1">
        <p:scale>
          <a:sx n="95" d="100"/>
          <a:sy n="95" d="100"/>
        </p:scale>
        <p:origin x="208" y="10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79B13-AD03-A64E-B527-40FE4C3A865C}" type="datetimeFigureOut">
              <a:rPr lang="en-US" smtClean="0"/>
              <a:t>6/30/23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3A778-706F-7A44-AE75-0F1A33B29F7F}" type="slidenum">
              <a:rPr lang="en-US" smtClean="0"/>
              <a:t>‹#›</a:t>
            </a:fld>
            <a:endParaRPr lang="en-US"/>
          </a:p>
        </p:txBody>
      </p:sp>
    </p:spTree>
    <p:extLst>
      <p:ext uri="{BB962C8B-B14F-4D97-AF65-F5344CB8AC3E}">
        <p14:creationId xmlns:p14="http://schemas.microsoft.com/office/powerpoint/2010/main" val="93863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hmrc-internal-manuals/paye-manual/paye1101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2.deloitte.com/uk/en/pages/technology-media-and-telecommunications/articles/the-future-of-the-creative-economy.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2.deloitte.com/uk/en/pages/technology-media-and-telecommunications/articles/the-future-of-the-creative-economy.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guardian.com/guardian-masterclasses/guardian-masterclass-blog/2020/nov/16/the-secret-ingredients-to-being-a-great-freelancer-blog-alison-grad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youtube.com/watch?v=iPig31ij-OM-" TargetMode="External"/><Relationship Id="rId5" Type="http://schemas.openxmlformats.org/officeDocument/2006/relationships/hyperlink" Target="https://link.chtbl.com/AlisonGrade" TargetMode="External"/><Relationship Id="rId4" Type="http://schemas.openxmlformats.org/officeDocument/2006/relationships/hyperlink" Target="https://www.freelancersweek.org/2021/09/22/alison-grade-the-evolving-freelance-worl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iscovercreative.care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uk/self-assessment-ready-reckone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lisongrade.com/download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ov.uk/government/statistics/business-population-estimates-2022/business-population-estimates-for-the-uk-and-regions-2022-statistical-releas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reenskills.com/developing-your-career/freelance-toolki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working-for-yoursel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reenskills.com/developing-your-career/portfolio-careers/why-creative-industries-encourage-portfolio-careers/" TargetMode="External"/><Relationship Id="rId5" Type="http://schemas.openxmlformats.org/officeDocument/2006/relationships/hyperlink" Target="https://www.employment-studies.co.uk/" TargetMode="External"/><Relationship Id="rId4" Type="http://schemas.openxmlformats.org/officeDocument/2006/relationships/hyperlink" Target="https://www.gov.uk/government/organisations/department-for-business-energy-and-industrial-strateg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a:t>
            </a:fld>
            <a:endParaRPr lang="en-US"/>
          </a:p>
        </p:txBody>
      </p:sp>
    </p:spTree>
    <p:extLst>
      <p:ext uri="{BB962C8B-B14F-4D97-AF65-F5344CB8AC3E}">
        <p14:creationId xmlns:p14="http://schemas.microsoft.com/office/powerpoint/2010/main" val="54774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7984"/>
            <a:ext cx="5486400" cy="3600450"/>
          </a:xfrm>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2800" dirty="0"/>
              <a:t>Freelance working / self-employment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Paid by the job</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Invoice for services and wait for payment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Submit a tax return and responsible for paying tax and National Insurance owing</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No work no pay (usually)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Self-funded pension</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Provide own tools / equipment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Flexible hours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Flexible schedule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Source your own work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dirty="0">
                <a:solidFill>
                  <a:srgbClr val="000000"/>
                </a:solidFill>
                <a:effectLst/>
                <a:latin typeface="Calibri" panose="020F0502020204030204" pitchFamily="34" charset="0"/>
              </a:rPr>
              <a:t>Employment</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Steady income</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Salary paid regularly into bank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Tax and National Insurance deducted at source</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Paid holiday</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Company pension scheme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Company provides tools / equipment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Employer determines hours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Work as directed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Employer provides work </a:t>
            </a:r>
          </a:p>
        </p:txBody>
      </p:sp>
    </p:spTree>
    <p:extLst>
      <p:ext uri="{BB962C8B-B14F-4D97-AF65-F5344CB8AC3E}">
        <p14:creationId xmlns:p14="http://schemas.microsoft.com/office/powerpoint/2010/main" val="403180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11</a:t>
            </a:fld>
            <a:endParaRPr lang="en-US"/>
          </a:p>
        </p:txBody>
      </p:sp>
    </p:spTree>
    <p:extLst>
      <p:ext uri="{BB962C8B-B14F-4D97-AF65-F5344CB8AC3E}">
        <p14:creationId xmlns:p14="http://schemas.microsoft.com/office/powerpoint/2010/main" val="873905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What does a freelance career look like?</a:t>
            </a:r>
            <a:endParaRPr lang="en-GB" dirty="0">
              <a:solidFill>
                <a:srgbClr val="000000"/>
              </a:solidFill>
              <a:effectLst/>
              <a:latin typeface="YAFcfjveRFU 0"/>
            </a:endParaRPr>
          </a:p>
          <a:p>
            <a:r>
              <a:rPr lang="en-GB" b="0" i="0" dirty="0">
                <a:solidFill>
                  <a:srgbClr val="000000"/>
                </a:solidFill>
                <a:effectLst/>
                <a:latin typeface="YAFcfjveRFU 0"/>
              </a:rPr>
              <a:t>All of these may be working as freelancers or they may not be. </a:t>
            </a:r>
            <a:endParaRPr lang="en-GB" dirty="0">
              <a:solidFill>
                <a:srgbClr val="000000"/>
              </a:solidFill>
              <a:effectLst/>
              <a:latin typeface="YAFcfjveRFU 0"/>
            </a:endParaRPr>
          </a:p>
          <a:p>
            <a:r>
              <a:rPr lang="en-GB" b="0" i="0" dirty="0">
                <a:solidFill>
                  <a:srgbClr val="000000"/>
                </a:solidFill>
                <a:effectLst/>
                <a:latin typeface="YAFcfjveRFU 0"/>
              </a:rPr>
              <a:t>If they were working what might their work be? </a:t>
            </a:r>
            <a:endParaRPr lang="en-GB" dirty="0">
              <a:solidFill>
                <a:srgbClr val="000000"/>
              </a:solidFill>
              <a:effectLst/>
              <a:latin typeface="YAFcfjveRFU 0"/>
            </a:endParaRPr>
          </a:p>
          <a:p>
            <a:r>
              <a:rPr lang="en-GB" b="0" i="0" dirty="0">
                <a:solidFill>
                  <a:srgbClr val="000000"/>
                </a:solidFill>
                <a:effectLst/>
                <a:latin typeface="YAFcfjveRFU 0"/>
              </a:rPr>
              <a:t>E.g. Skate board image could be: professional skate boarder, skateboard instructor or someone skateboarding as a hobby.</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12</a:t>
            </a:fld>
            <a:endParaRPr lang="en-US"/>
          </a:p>
        </p:txBody>
      </p:sp>
    </p:spTree>
    <p:extLst>
      <p:ext uri="{BB962C8B-B14F-4D97-AF65-F5344CB8AC3E}">
        <p14:creationId xmlns:p14="http://schemas.microsoft.com/office/powerpoint/2010/main" val="254643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ffectLst/>
              <a:latin typeface="YAFcfjveRFU 0"/>
            </a:endParaRPr>
          </a:p>
          <a:p>
            <a:r>
              <a:rPr lang="en-GB" b="1" i="0" dirty="0">
                <a:solidFill>
                  <a:srgbClr val="000000"/>
                </a:solidFill>
                <a:effectLst/>
                <a:latin typeface="YAFcfjveRFU 0"/>
              </a:rPr>
              <a:t>Video – Friendly freelancers</a:t>
            </a:r>
            <a:endParaRPr lang="en-GB" dirty="0">
              <a:solidFill>
                <a:srgbClr val="000000"/>
              </a:solidFill>
              <a:effectLst/>
              <a:latin typeface="YAFcfjveRFU 0"/>
            </a:endParaRPr>
          </a:p>
          <a:p>
            <a:endParaRPr lang="en-GB" b="1" i="0" dirty="0">
              <a:solidFill>
                <a:srgbClr val="000000"/>
              </a:solidFill>
              <a:effectLst/>
              <a:latin typeface="YAFcfjveRFU 0"/>
            </a:endParaRPr>
          </a:p>
          <a:p>
            <a:r>
              <a:rPr lang="en-GB" b="1" i="0" dirty="0">
                <a:solidFill>
                  <a:srgbClr val="000000"/>
                </a:solidFill>
                <a:effectLst/>
                <a:latin typeface="YAFcfjveRFU 0"/>
              </a:rPr>
              <a:t>TERMINOLOGY NOTE:</a:t>
            </a:r>
            <a:r>
              <a:rPr lang="en-GB" b="0" i="0" dirty="0">
                <a:solidFill>
                  <a:srgbClr val="000000"/>
                </a:solidFill>
                <a:effectLst/>
                <a:latin typeface="YAFcfjveRFU 0"/>
              </a:rPr>
              <a:t> Daily / dailies is a term specific to Film and TV which describes production crew who are contracted for occasional days usually during filming. From a UK tax perspective these people are booked according to the </a:t>
            </a:r>
            <a:r>
              <a:rPr lang="en-GB" b="0" i="0" dirty="0">
                <a:solidFill>
                  <a:srgbClr val="000000"/>
                </a:solidFill>
                <a:effectLst/>
                <a:latin typeface="YAFcfjveRFU 0"/>
                <a:hlinkClick r:id="rId3"/>
              </a:rPr>
              <a:t>Seven Day Rule</a:t>
            </a:r>
            <a:r>
              <a:rPr lang="en-GB" b="0" i="0" dirty="0">
                <a:solidFill>
                  <a:srgbClr val="000000"/>
                </a:solidFill>
                <a:effectLst/>
                <a:latin typeface="YAFcfjveRFU 0"/>
              </a:rPr>
              <a:t>. </a:t>
            </a:r>
            <a:r>
              <a:rPr lang="en-GB" b="0" i="0" dirty="0">
                <a:solidFill>
                  <a:srgbClr val="000000"/>
                </a:solidFill>
                <a:effectLst/>
                <a:latin typeface="YAFcfjveRFU 0"/>
                <a:hlinkClick r:id="rId3"/>
              </a:rPr>
              <a:t>The seven-day rule</a:t>
            </a:r>
            <a:r>
              <a:rPr lang="en-GB" b="0" i="0" dirty="0">
                <a:solidFill>
                  <a:srgbClr val="000000"/>
                </a:solidFill>
                <a:effectLst/>
                <a:latin typeface="YAFcfjveRFU 0"/>
              </a:rPr>
              <a:t> applies to those who work in the entertainment industry, with a succession of different employers, and are engaged for 6 days or fewer for each contract. Employers need not deduct income tax from payments made to these employees. However, National Insurance will be deducted in the usual manner. Examples of where dailies are required include: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when there are bigger than usual scenes (e.g. large crowd scenes)</a:t>
            </a:r>
            <a:endParaRPr lang="en-GB" dirty="0"/>
          </a:p>
          <a:p>
            <a:pPr marL="171450" indent="-171450">
              <a:buFont typeface="Arial" panose="020B0604020202020204" pitchFamily="34" charset="0"/>
              <a:buChar char="•"/>
            </a:pPr>
            <a:r>
              <a:rPr lang="en-GB" b="0" i="0" dirty="0">
                <a:solidFill>
                  <a:srgbClr val="000000"/>
                </a:solidFill>
                <a:effectLst/>
              </a:rPr>
              <a:t>filming in busy locations (e.g. city centre)</a:t>
            </a:r>
            <a:endParaRPr lang="en-GB" dirty="0"/>
          </a:p>
          <a:p>
            <a:pPr marL="171450" indent="-171450">
              <a:buFont typeface="Arial" panose="020B0604020202020204" pitchFamily="34" charset="0"/>
              <a:buChar char="•"/>
            </a:pPr>
            <a:r>
              <a:rPr lang="en-GB" b="0" i="0" dirty="0">
                <a:solidFill>
                  <a:srgbClr val="000000"/>
                </a:solidFill>
                <a:effectLst/>
              </a:rPr>
              <a:t>complex scenes to shoot (e.g. stunt sequences).</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13</a:t>
            </a:fld>
            <a:endParaRPr lang="en-US"/>
          </a:p>
        </p:txBody>
      </p:sp>
    </p:spTree>
    <p:extLst>
      <p:ext uri="{BB962C8B-B14F-4D97-AF65-F5344CB8AC3E}">
        <p14:creationId xmlns:p14="http://schemas.microsoft.com/office/powerpoint/2010/main" val="276215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2800" b="1" i="0" dirty="0">
                <a:solidFill>
                  <a:srgbClr val="000000"/>
                </a:solidFill>
                <a:effectLst/>
              </a:rPr>
              <a:t>Discuss what the qualities and schedules of freelancers look like based on the video.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14</a:t>
            </a:fld>
            <a:endParaRPr lang="en-US"/>
          </a:p>
        </p:txBody>
      </p:sp>
    </p:spTree>
    <p:extLst>
      <p:ext uri="{BB962C8B-B14F-4D97-AF65-F5344CB8AC3E}">
        <p14:creationId xmlns:p14="http://schemas.microsoft.com/office/powerpoint/2010/main" val="345462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Activity</a:t>
            </a:r>
            <a:endParaRPr lang="en-GB" dirty="0">
              <a:solidFill>
                <a:srgbClr val="000000"/>
              </a:solidFill>
              <a:effectLst/>
              <a:latin typeface="YAFcfjveRFU 0"/>
            </a:endParaRPr>
          </a:p>
          <a:p>
            <a:r>
              <a:rPr lang="en-GB" b="0" i="0" dirty="0">
                <a:solidFill>
                  <a:srgbClr val="000000"/>
                </a:solidFill>
                <a:effectLst/>
                <a:latin typeface="YAFcfjveRFU 0"/>
              </a:rPr>
              <a:t>Imagine going behind the scenes of a successful freelancer. </a:t>
            </a:r>
            <a:endParaRPr lang="en-GB" dirty="0">
              <a:solidFill>
                <a:srgbClr val="000000"/>
              </a:solidFill>
              <a:effectLst/>
              <a:latin typeface="YAFcfjveRFU 0"/>
            </a:endParaRPr>
          </a:p>
          <a:p>
            <a:r>
              <a:rPr lang="en-GB" b="0" i="0" dirty="0">
                <a:solidFill>
                  <a:srgbClr val="000000"/>
                </a:solidFill>
                <a:effectLst/>
                <a:latin typeface="YAFcfjveRFU 0"/>
              </a:rPr>
              <a:t>Consider either a freelancer you know or use one of the examples</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mobile hairdresser</a:t>
            </a:r>
            <a:endParaRPr lang="en-GB" dirty="0"/>
          </a:p>
          <a:p>
            <a:pPr marL="171450" indent="-171450">
              <a:buFont typeface="Arial" panose="020B0604020202020204" pitchFamily="34" charset="0"/>
              <a:buChar char="•"/>
            </a:pPr>
            <a:r>
              <a:rPr lang="en-GB" b="0" i="0" dirty="0">
                <a:solidFill>
                  <a:srgbClr val="000000"/>
                </a:solidFill>
                <a:effectLst/>
              </a:rPr>
              <a:t>popstar</a:t>
            </a:r>
            <a:endParaRPr lang="en-GB" dirty="0"/>
          </a:p>
          <a:p>
            <a:pPr marL="171450" indent="-171450">
              <a:buFont typeface="Arial" panose="020B0604020202020204" pitchFamily="34" charset="0"/>
              <a:buChar char="•"/>
            </a:pPr>
            <a:r>
              <a:rPr lang="en-GB" b="0" i="0" dirty="0">
                <a:solidFill>
                  <a:srgbClr val="000000"/>
                </a:solidFill>
                <a:effectLst/>
              </a:rPr>
              <a:t>festival producer</a:t>
            </a:r>
            <a:endParaRPr lang="en-GB" dirty="0"/>
          </a:p>
          <a:p>
            <a:pPr marL="171450" indent="-171450">
              <a:buFont typeface="Arial" panose="020B0604020202020204" pitchFamily="34" charset="0"/>
              <a:buChar char="•"/>
            </a:pPr>
            <a:r>
              <a:rPr lang="en-GB" b="0" i="0" dirty="0">
                <a:solidFill>
                  <a:srgbClr val="000000"/>
                </a:solidFill>
                <a:effectLst/>
              </a:rPr>
              <a:t>influencer</a:t>
            </a:r>
            <a:endParaRPr lang="en-GB" dirty="0"/>
          </a:p>
          <a:p>
            <a:r>
              <a:rPr lang="en-GB" b="0" i="0" dirty="0">
                <a:solidFill>
                  <a:srgbClr val="000000"/>
                </a:solidFill>
                <a:effectLst/>
                <a:latin typeface="YAFcfjveRFU 0"/>
              </a:rPr>
              <a:t>Thinking back to the video you’ve just watched. </a:t>
            </a:r>
            <a:endParaRPr lang="en-GB" dirty="0">
              <a:solidFill>
                <a:srgbClr val="000000"/>
              </a:solidFill>
              <a:effectLst/>
              <a:latin typeface="YAFcfjveRFU 0"/>
            </a:endParaRPr>
          </a:p>
          <a:p>
            <a:r>
              <a:rPr lang="en-GB" b="0" i="0" dirty="0">
                <a:solidFill>
                  <a:srgbClr val="000000"/>
                </a:solidFill>
                <a:effectLst/>
                <a:latin typeface="YAFcfjveRFU 0"/>
              </a:rPr>
              <a:t>In pairs: try and answer these 2 questions:</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What qualities can you identify that make them a successful freelancer?</a:t>
            </a:r>
            <a:endParaRPr lang="en-GB" dirty="0"/>
          </a:p>
          <a:p>
            <a:pPr>
              <a:buFont typeface="Arial" panose="020B0604020202020204" pitchFamily="34" charset="0"/>
              <a:buChar char="•"/>
            </a:pPr>
            <a:r>
              <a:rPr lang="en-GB" b="0" i="0" dirty="0">
                <a:solidFill>
                  <a:srgbClr val="000000"/>
                </a:solidFill>
                <a:effectLst/>
              </a:rPr>
              <a:t>What might their schedules look like?</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15</a:t>
            </a:fld>
            <a:endParaRPr lang="en-US"/>
          </a:p>
        </p:txBody>
      </p:sp>
    </p:spTree>
    <p:extLst>
      <p:ext uri="{BB962C8B-B14F-4D97-AF65-F5344CB8AC3E}">
        <p14:creationId xmlns:p14="http://schemas.microsoft.com/office/powerpoint/2010/main" val="161950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0" i="0" dirty="0">
                <a:solidFill>
                  <a:srgbClr val="000000"/>
                </a:solidFill>
                <a:effectLst/>
                <a:latin typeface="YAFcfjveRFU 0"/>
              </a:rPr>
              <a:t>Now it's time to drill down into what a freelancer’s schedule looks like weekly, monthly and annually. A freelancer has many tasks to do to both working 'in' their freelancing (doing work for clients) and working 'on' their freelancing (building and sustaining their freelance career). </a:t>
            </a:r>
            <a:endParaRPr lang="en-GB" dirty="0">
              <a:solidFill>
                <a:srgbClr val="000000"/>
              </a:solidFill>
              <a:effectLst/>
              <a:latin typeface="YAFcfjveRFU 0"/>
            </a:endParaRPr>
          </a:p>
          <a:p>
            <a:r>
              <a:rPr lang="en-GB" b="0" i="0" dirty="0">
                <a:solidFill>
                  <a:srgbClr val="000000"/>
                </a:solidFill>
                <a:effectLst/>
                <a:latin typeface="YAFcfjveRFU 0"/>
              </a:rPr>
              <a:t>Different types of tasks will be done with differing amounts of regularity. </a:t>
            </a:r>
            <a:endParaRPr lang="en-GB" dirty="0">
              <a:solidFill>
                <a:srgbClr val="000000"/>
              </a:solidFill>
              <a:effectLst/>
              <a:latin typeface="YAFcfjveRFU 0"/>
            </a:endParaRPr>
          </a:p>
          <a:p>
            <a:r>
              <a:rPr lang="en-GB" b="0" i="0" dirty="0">
                <a:solidFill>
                  <a:srgbClr val="000000"/>
                </a:solidFill>
                <a:effectLst/>
                <a:latin typeface="YAFcfjveRFU 0"/>
              </a:rPr>
              <a:t>Just like in your daily life you brush your teeth twice a day but you likely only visit the dentist once or twice a year. Consider how regularly these tasks might be done by a freelancer.</a:t>
            </a:r>
            <a:endParaRPr lang="en-GB" dirty="0">
              <a:solidFill>
                <a:srgbClr val="000000"/>
              </a:solidFill>
              <a:effectLst/>
              <a:latin typeface="YAFcfjveRFU 0"/>
            </a:endParaRPr>
          </a:p>
          <a:p>
            <a:r>
              <a:rPr lang="en-GB" b="0" i="0" dirty="0">
                <a:solidFill>
                  <a:srgbClr val="000000"/>
                </a:solidFill>
                <a:effectLst/>
                <a:latin typeface="YAFcfjveRFU 0"/>
              </a:rPr>
              <a:t>Activity can be done as a call out to whole class group, in pairs or in small groups. If done in groups get them to report back to whole class – discuss where differences of opinion are found.</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1516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Activity: </a:t>
            </a:r>
            <a:endParaRPr lang="en-GB" dirty="0">
              <a:solidFill>
                <a:srgbClr val="000000"/>
              </a:solidFill>
              <a:effectLst/>
              <a:latin typeface="YAFcfjveRFU 0"/>
            </a:endParaRPr>
          </a:p>
          <a:p>
            <a:r>
              <a:rPr lang="en-GB" b="0" i="0" dirty="0">
                <a:solidFill>
                  <a:srgbClr val="000000"/>
                </a:solidFill>
                <a:effectLst/>
                <a:latin typeface="YAFcfjveRFU 0"/>
              </a:rPr>
              <a:t>Sort this list of activities into the frequency with which a freelancer might need to do them</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weekly</a:t>
            </a:r>
            <a:endParaRPr lang="en-GB" dirty="0"/>
          </a:p>
          <a:p>
            <a:pPr marL="171450" indent="-171450">
              <a:buFont typeface="Arial" panose="020B0604020202020204" pitchFamily="34" charset="0"/>
              <a:buChar char="•"/>
            </a:pPr>
            <a:r>
              <a:rPr lang="en-GB" b="0" i="0" dirty="0">
                <a:solidFill>
                  <a:srgbClr val="000000"/>
                </a:solidFill>
                <a:effectLst/>
              </a:rPr>
              <a:t>monthly</a:t>
            </a:r>
            <a:endParaRPr lang="en-GB" dirty="0"/>
          </a:p>
          <a:p>
            <a:pPr marL="171450" indent="-171450">
              <a:buFont typeface="Arial" panose="020B0604020202020204" pitchFamily="34" charset="0"/>
              <a:buChar char="•"/>
            </a:pPr>
            <a:r>
              <a:rPr lang="en-GB" b="0" i="0" dirty="0">
                <a:solidFill>
                  <a:srgbClr val="000000"/>
                </a:solidFill>
                <a:effectLst/>
              </a:rPr>
              <a:t>annually </a:t>
            </a:r>
            <a:endParaRPr lang="en-GB" dirty="0"/>
          </a:p>
          <a:p>
            <a:r>
              <a:rPr lang="en-GB" b="0" i="0" dirty="0">
                <a:solidFill>
                  <a:srgbClr val="000000"/>
                </a:solidFill>
                <a:effectLst/>
                <a:latin typeface="YAFcfjveRFU 0"/>
              </a:rPr>
              <a:t>Do some activities fall into more than one category? </a:t>
            </a:r>
            <a:endParaRPr lang="en-GB" dirty="0">
              <a:solidFill>
                <a:srgbClr val="000000"/>
              </a:solidFill>
              <a:effectLst/>
              <a:latin typeface="YAFcfjveRFU 0"/>
            </a:endParaRPr>
          </a:p>
          <a:p>
            <a:r>
              <a:rPr lang="en-GB" b="0" i="0" dirty="0">
                <a:solidFill>
                  <a:srgbClr val="000000"/>
                </a:solidFill>
                <a:effectLst/>
                <a:latin typeface="YAFcfjveRFU 0"/>
              </a:rPr>
              <a:t>Think about why you’ve chosen that frequency for each activity.</a:t>
            </a:r>
            <a:endParaRPr lang="en-GB" dirty="0">
              <a:solidFill>
                <a:srgbClr val="000000"/>
              </a:solidFill>
              <a:effectLst/>
              <a:latin typeface="YAFcfjveRFU 0"/>
            </a:endParaRPr>
          </a:p>
          <a:p>
            <a:r>
              <a:rPr lang="en-GB" b="0" i="0" dirty="0">
                <a:solidFill>
                  <a:srgbClr val="000000"/>
                </a:solidFill>
                <a:effectLst/>
                <a:latin typeface="YAFcfjveRFU 0"/>
              </a:rPr>
              <a:t>Some activities are easier to put into specific frequencies – the ones highlighted in bold could be in more than one column. Freelancers need to be agile. Having a list like this can help keep you thinking about what you need to do.</a:t>
            </a:r>
          </a:p>
          <a:p>
            <a:endParaRPr lang="en-GB" b="0" i="0" dirty="0">
              <a:solidFill>
                <a:srgbClr val="000000"/>
              </a:solidFill>
              <a:effectLst/>
              <a:latin typeface="YAFcfjveRFU 0"/>
            </a:endParaRPr>
          </a:p>
          <a:p>
            <a:r>
              <a:rPr lang="en-GB" b="0" i="0" dirty="0">
                <a:solidFill>
                  <a:srgbClr val="000000"/>
                </a:solidFill>
                <a:effectLst/>
                <a:latin typeface="YAFcfjveRFU 0"/>
              </a:rPr>
              <a:t>Suggested answers (</a:t>
            </a:r>
            <a:r>
              <a:rPr lang="en-GB" b="1" i="0" dirty="0">
                <a:solidFill>
                  <a:srgbClr val="000000"/>
                </a:solidFill>
                <a:effectLst/>
                <a:latin typeface="YAFcfjveRFU 0"/>
              </a:rPr>
              <a:t>bold could in more than one column)</a:t>
            </a:r>
            <a:endParaRPr lang="en-GB" b="0" i="0" dirty="0">
              <a:solidFill>
                <a:srgbClr val="000000"/>
              </a:solidFill>
              <a:effectLst/>
              <a:latin typeface="YAFcfjveRFU 0"/>
            </a:endParaRPr>
          </a:p>
          <a:p>
            <a:endParaRPr lang="en-GB" b="0" i="0" dirty="0">
              <a:solidFill>
                <a:srgbClr val="000000"/>
              </a:solidFill>
              <a:effectLst/>
              <a:latin typeface="YAFcfjveRFU 0"/>
            </a:endParaRPr>
          </a:p>
          <a:p>
            <a:r>
              <a:rPr lang="en-GB" b="0" i="0" dirty="0">
                <a:solidFill>
                  <a:srgbClr val="000000"/>
                </a:solidFill>
                <a:effectLst/>
                <a:latin typeface="YAFcfjveRFU 0"/>
              </a:rPr>
              <a:t>Weekly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Social media posting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Sending invoices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Managing personal finances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Preparing proposals / pitches for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Organising your time / prioritising tasks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Pitching yourself to your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Delivering client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Checking if payments have been received</a:t>
            </a:r>
          </a:p>
          <a:p>
            <a:endParaRPr lang="en-GB" b="0" i="0" dirty="0">
              <a:solidFill>
                <a:srgbClr val="000000"/>
              </a:solidFill>
              <a:effectLst/>
              <a:latin typeface="YAFcfjveRFU 0"/>
            </a:endParaRPr>
          </a:p>
          <a:p>
            <a:endParaRPr lang="en-GB" b="0" i="0" dirty="0">
              <a:solidFill>
                <a:srgbClr val="000000"/>
              </a:solidFill>
              <a:effectLst/>
              <a:latin typeface="YAFcfjveRFU 0"/>
            </a:endParaRPr>
          </a:p>
          <a:p>
            <a:r>
              <a:rPr lang="en-GB" b="0" i="0" dirty="0">
                <a:solidFill>
                  <a:srgbClr val="000000"/>
                </a:solidFill>
                <a:effectLst/>
                <a:latin typeface="YAFcfjveRFU 0"/>
              </a:rPr>
              <a:t>Monthly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Contacting potential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Developing new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Going to events to meet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Agreeing brief with client for new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Researching opportunities / new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Assessing where you could find new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Following up with clients you’ve pitched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Updating your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Checking in with previous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Researching your sector and current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Updating your online profile(s)</a:t>
            </a:r>
          </a:p>
          <a:p>
            <a:endParaRPr lang="en-GB" b="0" i="0" dirty="0">
              <a:solidFill>
                <a:srgbClr val="000000"/>
              </a:solidFill>
              <a:effectLst/>
              <a:latin typeface="YAFcfjveRFU 0"/>
            </a:endParaRPr>
          </a:p>
          <a:p>
            <a:r>
              <a:rPr lang="en-GB" b="0" i="0" dirty="0">
                <a:solidFill>
                  <a:srgbClr val="000000"/>
                </a:solidFill>
                <a:effectLst/>
                <a:latin typeface="YAFcfjveRFU 0"/>
              </a:rPr>
              <a:t>Annually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Filing Tax Return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Assessing your pricing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Building your freelance brand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Analysing your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Calculating how much you need to live on</a:t>
            </a:r>
          </a:p>
          <a:p>
            <a:pPr marL="171450" indent="-171450">
              <a:buFont typeface="Arial" panose="020B0604020202020204" pitchFamily="34" charset="0"/>
              <a:buChar char="•"/>
            </a:pP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17</a:t>
            </a:fld>
            <a:endParaRPr lang="en-US"/>
          </a:p>
        </p:txBody>
      </p:sp>
    </p:spTree>
    <p:extLst>
      <p:ext uri="{BB962C8B-B14F-4D97-AF65-F5344CB8AC3E}">
        <p14:creationId xmlns:p14="http://schemas.microsoft.com/office/powerpoint/2010/main" val="152902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000" dirty="0"/>
          </a:p>
        </p:txBody>
      </p:sp>
    </p:spTree>
    <p:extLst>
      <p:ext uri="{BB962C8B-B14F-4D97-AF65-F5344CB8AC3E}">
        <p14:creationId xmlns:p14="http://schemas.microsoft.com/office/powerpoint/2010/main" val="99786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1" i="0" dirty="0">
                <a:solidFill>
                  <a:srgbClr val="000000"/>
                </a:solidFill>
                <a:effectLst/>
                <a:latin typeface="YAFcfjveRFU 0"/>
              </a:rPr>
              <a:t>To freelance or not to freelance?</a:t>
            </a:r>
            <a:endParaRPr lang="en-GB" sz="2800" dirty="0">
              <a:solidFill>
                <a:srgbClr val="000000"/>
              </a:solidFill>
              <a:effectLst/>
              <a:latin typeface="YAFcfjveRFU 0"/>
            </a:endParaRPr>
          </a:p>
          <a:p>
            <a:r>
              <a:rPr lang="en-GB" sz="2800" b="0" i="0" dirty="0">
                <a:solidFill>
                  <a:srgbClr val="000000"/>
                </a:solidFill>
                <a:effectLst/>
                <a:latin typeface="YAFcfjveRFU 0"/>
              </a:rPr>
              <a:t>We’ve heard a lot about freelancing so far – but what do freelancers themselves think are the pros and cons? What do you think about freelancing? What are the pros and cons for you? What are examples of freelance roles in the creative industries? And is the work you are interested in doing likely to be freelance?</a:t>
            </a:r>
            <a:endParaRPr lang="en-GB" sz="2800" dirty="0">
              <a:solidFill>
                <a:srgbClr val="000000"/>
              </a:solidFill>
              <a:effectLst/>
              <a:latin typeface="YAFcfjveRFU 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19</a:t>
            </a:fld>
            <a:endParaRPr lang="en-US"/>
          </a:p>
        </p:txBody>
      </p:sp>
    </p:spTree>
    <p:extLst>
      <p:ext uri="{BB962C8B-B14F-4D97-AF65-F5344CB8AC3E}">
        <p14:creationId xmlns:p14="http://schemas.microsoft.com/office/powerpoint/2010/main" val="359345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a:t>
            </a:fld>
            <a:endParaRPr lang="en-US"/>
          </a:p>
        </p:txBody>
      </p:sp>
    </p:spTree>
    <p:extLst>
      <p:ext uri="{BB962C8B-B14F-4D97-AF65-F5344CB8AC3E}">
        <p14:creationId xmlns:p14="http://schemas.microsoft.com/office/powerpoint/2010/main" val="6750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To freelance or not to freelance?</a:t>
            </a:r>
            <a:endParaRPr lang="en-GB" dirty="0">
              <a:solidFill>
                <a:srgbClr val="000000"/>
              </a:solidFill>
              <a:effectLst/>
              <a:latin typeface="YAFcfjveRFU 0"/>
            </a:endParaRPr>
          </a:p>
          <a:p>
            <a:r>
              <a:rPr lang="en-GB" b="0" i="0" dirty="0">
                <a:solidFill>
                  <a:srgbClr val="000000"/>
                </a:solidFill>
                <a:effectLst/>
                <a:latin typeface="YAFcfjveRFU 0"/>
              </a:rPr>
              <a:t>We’ve heard a lot about freelancing so far – but what do freelancers themselves think are the pros and cons? What do you think about freelancing? What are the pros and cons for you? What are examples of freelance roles in the creative industries? And is the work you are interested in doing likely to be freelance?</a:t>
            </a:r>
            <a:endParaRPr lang="en-GB" dirty="0">
              <a:solidFill>
                <a:srgbClr val="000000"/>
              </a:solidFill>
              <a:effectLst/>
              <a:latin typeface="YAFcfjveRFU 0"/>
            </a:endParaRPr>
          </a:p>
          <a:p>
            <a:endParaRPr lang="en-GB" dirty="0"/>
          </a:p>
        </p:txBody>
      </p:sp>
    </p:spTree>
    <p:extLst>
      <p:ext uri="{BB962C8B-B14F-4D97-AF65-F5344CB8AC3E}">
        <p14:creationId xmlns:p14="http://schemas.microsoft.com/office/powerpoint/2010/main" val="78558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21</a:t>
            </a:fld>
            <a:endParaRPr lang="en-US"/>
          </a:p>
        </p:txBody>
      </p:sp>
    </p:spTree>
    <p:extLst>
      <p:ext uri="{BB962C8B-B14F-4D97-AF65-F5344CB8AC3E}">
        <p14:creationId xmlns:p14="http://schemas.microsoft.com/office/powerpoint/2010/main" val="383380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dirty="0">
              <a:solidFill>
                <a:srgbClr val="000000"/>
              </a:solidFill>
              <a:effectLst/>
              <a:latin typeface="YAFcfjveRFU 0"/>
            </a:endParaRPr>
          </a:p>
          <a:p>
            <a:r>
              <a:rPr lang="en-GB" b="1" i="0" dirty="0">
                <a:solidFill>
                  <a:srgbClr val="000000"/>
                </a:solidFill>
                <a:effectLst/>
                <a:latin typeface="YAFcfjveRFU 0"/>
              </a:rPr>
              <a:t>Pros and cons cards </a:t>
            </a:r>
            <a:r>
              <a:rPr lang="en-GB" b="0" i="0" dirty="0">
                <a:solidFill>
                  <a:srgbClr val="000000"/>
                </a:solidFill>
                <a:effectLst/>
                <a:latin typeface="YAFcfjveRFU 0"/>
              </a:rPr>
              <a:t>– which of these do you consider a pro and which a con? Are any cards both a pro and a con?</a:t>
            </a:r>
            <a:endParaRPr lang="en-GB" dirty="0">
              <a:solidFill>
                <a:srgbClr val="000000"/>
              </a:solidFill>
              <a:effectLst/>
              <a:latin typeface="YAFcfjveRFU 0"/>
            </a:endParaRPr>
          </a:p>
          <a:p>
            <a:pPr marL="0" lvl="0" indent="0" algn="l" rtl="0">
              <a:spcBef>
                <a:spcPts val="0"/>
              </a:spcBef>
              <a:spcAft>
                <a:spcPts val="0"/>
              </a:spcAft>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Autonomy and independence: having control over my career decisions and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Insecurity: work can be feast or famine so my workload can very busy or very quiet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Flexibility: the ability to work on my own terms and have a flexible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Social media: alongside my paid work I need to keep on top of my social media by scrolling through and posting regularly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Wide variety of work: every day and every client project is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Administration and operations: organisation, time management and dealing with taxes are down to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Potential for fast growth: the opportunity to "climb the ladder" quickly by working on multiple projects in a short space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Finances: clients pay me at irregular times which means I need to keep a close eye on my bank 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Clients: choose who I want to work with and on what sort of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Self motivation: it's up to me to source the work for me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Portfolio work: working on a wide range of different projects and/or in different sectors over the course of a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Well being: need to manage my own well being and not push myself beyond my capacity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Flexibility: doing the same role for different clients can be remarkably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Forward planning: I don't know what work I will be doing in 6 or 12 months time</a:t>
            </a: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16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YAFcfjveRFU 0"/>
              </a:rPr>
              <a:t>Examples of freelance roles and the sorts of services they might fulfil for different clients.</a:t>
            </a:r>
            <a:endParaRPr lang="en-GB" dirty="0">
              <a:solidFill>
                <a:srgbClr val="000000"/>
              </a:solidFill>
              <a:effectLst/>
              <a:latin typeface="YAFcfjveRFU 0"/>
            </a:endParaRPr>
          </a:p>
          <a:p>
            <a:r>
              <a:rPr lang="en-GB" b="0" i="0" dirty="0">
                <a:solidFill>
                  <a:srgbClr val="000000"/>
                </a:solidFill>
                <a:effectLst/>
                <a:latin typeface="YAFcfjveRFU 0"/>
              </a:rPr>
              <a:t>Consider whether their clients are likely in a Creative Industries sector or not? </a:t>
            </a:r>
            <a:endParaRPr lang="en-GB" dirty="0">
              <a:solidFill>
                <a:srgbClr val="000000"/>
              </a:solidFill>
              <a:effectLst/>
              <a:latin typeface="YAFcfjveRFU 0"/>
            </a:endParaRPr>
          </a:p>
          <a:p>
            <a:r>
              <a:rPr lang="en-GB" b="0" i="0" dirty="0">
                <a:solidFill>
                  <a:srgbClr val="000000"/>
                </a:solidFill>
                <a:effectLst/>
                <a:latin typeface="YAFcfjveRFU 0"/>
              </a:rPr>
              <a:t>Do creative freelancers need to work for clients in the Creative Industries? </a:t>
            </a:r>
            <a:endParaRPr lang="en-GB" dirty="0">
              <a:solidFill>
                <a:srgbClr val="000000"/>
              </a:solidFill>
              <a:effectLst/>
              <a:latin typeface="YAFcfjveRFU 0"/>
            </a:endParaRPr>
          </a:p>
          <a:p>
            <a:r>
              <a:rPr lang="en-GB" b="1" i="0" dirty="0">
                <a:solidFill>
                  <a:srgbClr val="000000"/>
                </a:solidFill>
                <a:effectLst/>
                <a:latin typeface="YAFcfjveRFU 0"/>
              </a:rPr>
              <a:t>NO</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Many creative industries freelancers work in the wider </a:t>
            </a:r>
            <a:r>
              <a:rPr lang="en-GB" b="0" i="0" dirty="0">
                <a:solidFill>
                  <a:srgbClr val="000000"/>
                </a:solidFill>
                <a:effectLst/>
                <a:latin typeface="YAFcfjveRFU 0"/>
                <a:hlinkClick r:id="rId3"/>
              </a:rPr>
              <a:t>Creative Economy </a:t>
            </a:r>
            <a:r>
              <a:rPr lang="en-GB" b="0" i="0" dirty="0">
                <a:solidFill>
                  <a:srgbClr val="000000"/>
                </a:solidFill>
                <a:effectLst/>
                <a:latin typeface="YAFcfjveRFU 0"/>
              </a:rPr>
              <a:t>– this is where they deliver their creative services but they are delivered to companies who operate outside the Creative Industries. </a:t>
            </a:r>
            <a:endParaRPr lang="en-GB" dirty="0">
              <a:solidFill>
                <a:srgbClr val="000000"/>
              </a:solidFill>
              <a:effectLst/>
              <a:latin typeface="YAFcfjveRFU 0"/>
            </a:endParaRPr>
          </a:p>
          <a:p>
            <a:r>
              <a:rPr lang="en-GB" b="0" i="0" dirty="0">
                <a:solidFill>
                  <a:srgbClr val="000000"/>
                </a:solidFill>
                <a:effectLst/>
                <a:latin typeface="YAFcfjveRFU 0"/>
              </a:rPr>
              <a:t>Examples could include: </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A filmmaker making a film for a tractor manufacturing company</a:t>
            </a:r>
            <a:endParaRPr lang="en-GB" dirty="0"/>
          </a:p>
          <a:p>
            <a:pPr>
              <a:buFont typeface="Arial" panose="020B0604020202020204" pitchFamily="34" charset="0"/>
              <a:buChar char="•"/>
            </a:pPr>
            <a:r>
              <a:rPr lang="en-GB" b="0" i="0" dirty="0">
                <a:solidFill>
                  <a:srgbClr val="000000"/>
                </a:solidFill>
                <a:effectLst/>
              </a:rPr>
              <a:t>A graphic designer creating a logo for a coffee shop</a:t>
            </a:r>
            <a:endParaRPr lang="en-GB" dirty="0"/>
          </a:p>
          <a:p>
            <a:pPr>
              <a:buFont typeface="Arial" panose="020B0604020202020204" pitchFamily="34" charset="0"/>
              <a:buChar char="•"/>
            </a:pPr>
            <a:r>
              <a:rPr lang="en-GB" b="0" i="0" dirty="0">
                <a:solidFill>
                  <a:srgbClr val="000000"/>
                </a:solidFill>
                <a:effectLst/>
              </a:rPr>
              <a:t>An artist commissioned to produce a painting for the entrance area of a new building</a:t>
            </a:r>
            <a:endParaRPr lang="en-GB" dirty="0"/>
          </a:p>
          <a:p>
            <a:pPr>
              <a:buFont typeface="Arial" panose="020B0604020202020204" pitchFamily="34" charset="0"/>
              <a:buChar char="•"/>
            </a:pPr>
            <a:r>
              <a:rPr lang="en-GB" b="0" i="0" dirty="0">
                <a:solidFill>
                  <a:srgbClr val="000000"/>
                </a:solidFill>
                <a:effectLst/>
              </a:rPr>
              <a:t>A web designer creating a website for a recruitment company</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23</a:t>
            </a:fld>
            <a:endParaRPr lang="en-US"/>
          </a:p>
        </p:txBody>
      </p:sp>
    </p:spTree>
    <p:extLst>
      <p:ext uri="{BB962C8B-B14F-4D97-AF65-F5344CB8AC3E}">
        <p14:creationId xmlns:p14="http://schemas.microsoft.com/office/powerpoint/2010/main" val="412223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YAFcfjveRFU 0"/>
              </a:rPr>
              <a:t>Examples of freelance roles and the sorts of services they might fulfil for different clients.</a:t>
            </a:r>
            <a:endParaRPr lang="en-GB" dirty="0">
              <a:solidFill>
                <a:srgbClr val="000000"/>
              </a:solidFill>
              <a:effectLst/>
              <a:latin typeface="YAFcfjveRFU 0"/>
            </a:endParaRPr>
          </a:p>
          <a:p>
            <a:r>
              <a:rPr lang="en-GB" b="0" i="0" dirty="0">
                <a:solidFill>
                  <a:srgbClr val="000000"/>
                </a:solidFill>
                <a:effectLst/>
                <a:latin typeface="YAFcfjveRFU 0"/>
              </a:rPr>
              <a:t>Consider whether their clients are likely in a Creative Industries sector or not? </a:t>
            </a:r>
            <a:endParaRPr lang="en-GB" dirty="0">
              <a:solidFill>
                <a:srgbClr val="000000"/>
              </a:solidFill>
              <a:effectLst/>
              <a:latin typeface="YAFcfjveRFU 0"/>
            </a:endParaRPr>
          </a:p>
          <a:p>
            <a:r>
              <a:rPr lang="en-GB" b="0" i="0" dirty="0">
                <a:solidFill>
                  <a:srgbClr val="000000"/>
                </a:solidFill>
                <a:effectLst/>
                <a:latin typeface="YAFcfjveRFU 0"/>
              </a:rPr>
              <a:t>Do creative freelancers need to work for clients in the Creative Industries? </a:t>
            </a:r>
            <a:endParaRPr lang="en-GB" dirty="0">
              <a:solidFill>
                <a:srgbClr val="000000"/>
              </a:solidFill>
              <a:effectLst/>
              <a:latin typeface="YAFcfjveRFU 0"/>
            </a:endParaRPr>
          </a:p>
          <a:p>
            <a:r>
              <a:rPr lang="en-GB" b="1" i="0" dirty="0">
                <a:solidFill>
                  <a:srgbClr val="000000"/>
                </a:solidFill>
                <a:effectLst/>
                <a:latin typeface="YAFcfjveRFU 0"/>
              </a:rPr>
              <a:t>NO</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Many creative industries freelancers work in the wider </a:t>
            </a:r>
            <a:r>
              <a:rPr lang="en-GB" b="0" i="0" dirty="0">
                <a:solidFill>
                  <a:srgbClr val="000000"/>
                </a:solidFill>
                <a:effectLst/>
                <a:latin typeface="YAFcfjveRFU 0"/>
                <a:hlinkClick r:id="rId3"/>
              </a:rPr>
              <a:t>Creative Economy </a:t>
            </a:r>
            <a:r>
              <a:rPr lang="en-GB" b="0" i="0" dirty="0">
                <a:solidFill>
                  <a:srgbClr val="000000"/>
                </a:solidFill>
                <a:effectLst/>
                <a:latin typeface="YAFcfjveRFU 0"/>
              </a:rPr>
              <a:t>– this is where they deliver their creative services but they are delivered to companies who operate outside the Creative Industries. </a:t>
            </a:r>
            <a:endParaRPr lang="en-GB" dirty="0">
              <a:solidFill>
                <a:srgbClr val="000000"/>
              </a:solidFill>
              <a:effectLst/>
              <a:latin typeface="YAFcfjveRFU 0"/>
            </a:endParaRPr>
          </a:p>
          <a:p>
            <a:r>
              <a:rPr lang="en-GB" b="0" i="0" dirty="0">
                <a:solidFill>
                  <a:srgbClr val="000000"/>
                </a:solidFill>
                <a:effectLst/>
                <a:latin typeface="YAFcfjveRFU 0"/>
              </a:rPr>
              <a:t>Examples could include: </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A filmmaker making a film for a tractor manufacturing company</a:t>
            </a:r>
            <a:endParaRPr lang="en-GB" dirty="0"/>
          </a:p>
          <a:p>
            <a:pPr>
              <a:buFont typeface="Arial" panose="020B0604020202020204" pitchFamily="34" charset="0"/>
              <a:buChar char="•"/>
            </a:pPr>
            <a:r>
              <a:rPr lang="en-GB" b="0" i="0" dirty="0">
                <a:solidFill>
                  <a:srgbClr val="000000"/>
                </a:solidFill>
                <a:effectLst/>
              </a:rPr>
              <a:t>A graphic designer creating a logo for a coffee shop</a:t>
            </a:r>
            <a:endParaRPr lang="en-GB" dirty="0"/>
          </a:p>
          <a:p>
            <a:pPr>
              <a:buFont typeface="Arial" panose="020B0604020202020204" pitchFamily="34" charset="0"/>
              <a:buChar char="•"/>
            </a:pPr>
            <a:r>
              <a:rPr lang="en-GB" b="0" i="0" dirty="0">
                <a:solidFill>
                  <a:srgbClr val="000000"/>
                </a:solidFill>
                <a:effectLst/>
              </a:rPr>
              <a:t>An artist commissioned to produce a painting for the entrance area of a new building</a:t>
            </a:r>
            <a:endParaRPr lang="en-GB" dirty="0"/>
          </a:p>
          <a:p>
            <a:pPr>
              <a:buFont typeface="Arial" panose="020B0604020202020204" pitchFamily="34" charset="0"/>
              <a:buChar char="•"/>
            </a:pPr>
            <a:r>
              <a:rPr lang="en-GB" b="0" i="0" dirty="0">
                <a:solidFill>
                  <a:srgbClr val="000000"/>
                </a:solidFill>
                <a:effectLst/>
              </a:rPr>
              <a:t>A web designer creating a website for a recruitment company</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24</a:t>
            </a:fld>
            <a:endParaRPr lang="en-US"/>
          </a:p>
        </p:txBody>
      </p:sp>
    </p:spTree>
    <p:extLst>
      <p:ext uri="{BB962C8B-B14F-4D97-AF65-F5344CB8AC3E}">
        <p14:creationId xmlns:p14="http://schemas.microsoft.com/office/powerpoint/2010/main" val="2320272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000" dirty="0"/>
          </a:p>
        </p:txBody>
      </p:sp>
    </p:spTree>
    <p:extLst>
      <p:ext uri="{BB962C8B-B14F-4D97-AF65-F5344CB8AC3E}">
        <p14:creationId xmlns:p14="http://schemas.microsoft.com/office/powerpoint/2010/main" val="1605295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1" i="0" dirty="0">
                <a:solidFill>
                  <a:srgbClr val="000000"/>
                </a:solidFill>
                <a:effectLst/>
                <a:latin typeface="YAFcfjveRFU 0"/>
              </a:rPr>
              <a:t>Background information: </a:t>
            </a:r>
            <a:endParaRPr lang="en-GB" sz="2800" dirty="0">
              <a:solidFill>
                <a:srgbClr val="000000"/>
              </a:solidFill>
              <a:effectLst/>
              <a:latin typeface="YAFcfjveRFU 0"/>
            </a:endParaRPr>
          </a:p>
          <a:p>
            <a:r>
              <a:rPr lang="en-GB" sz="2800" b="1" i="0" dirty="0">
                <a:solidFill>
                  <a:srgbClr val="000000"/>
                </a:solidFill>
                <a:effectLst/>
                <a:latin typeface="YAFcfjveRFU 0"/>
              </a:rPr>
              <a:t>Articles: </a:t>
            </a:r>
            <a:endParaRPr lang="en-GB" sz="2800" dirty="0">
              <a:solidFill>
                <a:srgbClr val="000000"/>
              </a:solidFill>
              <a:effectLst/>
              <a:latin typeface="YAFcfjveRFU 0"/>
            </a:endParaRPr>
          </a:p>
          <a:p>
            <a:r>
              <a:rPr lang="en-GB" sz="2800" b="0" i="0" dirty="0">
                <a:solidFill>
                  <a:srgbClr val="000000"/>
                </a:solidFill>
                <a:effectLst/>
                <a:latin typeface="YAFcfjveRFU 0"/>
                <a:hlinkClick r:id="rId3"/>
              </a:rPr>
              <a:t>Secret Ingredients to being a great freelancer</a:t>
            </a:r>
            <a:r>
              <a:rPr lang="en-GB" sz="2800" b="0" i="0" dirty="0">
                <a:solidFill>
                  <a:srgbClr val="000000"/>
                </a:solidFill>
                <a:effectLst/>
                <a:latin typeface="YAFcfjveRFU 0"/>
              </a:rPr>
              <a:t> – The Guardian</a:t>
            </a:r>
            <a:endParaRPr lang="en-GB" sz="2800" dirty="0">
              <a:solidFill>
                <a:srgbClr val="000000"/>
              </a:solidFill>
              <a:effectLst/>
              <a:latin typeface="YAFcfjveRFU 0"/>
            </a:endParaRPr>
          </a:p>
          <a:p>
            <a:r>
              <a:rPr lang="en-GB" sz="2800" b="0" i="0" dirty="0">
                <a:solidFill>
                  <a:srgbClr val="000000"/>
                </a:solidFill>
                <a:effectLst/>
                <a:latin typeface="YAFcfjveRFU 0"/>
                <a:hlinkClick r:id="rId4"/>
              </a:rPr>
              <a:t>The evolving freelance world</a:t>
            </a:r>
            <a:r>
              <a:rPr lang="en-GB" sz="2800" b="0" i="0" dirty="0">
                <a:solidFill>
                  <a:srgbClr val="000000"/>
                </a:solidFill>
                <a:effectLst/>
                <a:latin typeface="YAFcfjveRFU 0"/>
              </a:rPr>
              <a:t> – </a:t>
            </a:r>
            <a:r>
              <a:rPr lang="en-GB" sz="2800" b="0" i="0" dirty="0" err="1">
                <a:solidFill>
                  <a:srgbClr val="000000"/>
                </a:solidFill>
                <a:effectLst/>
                <a:latin typeface="YAFcfjveRFU 0"/>
              </a:rPr>
              <a:t>Freelancersweek.org</a:t>
            </a:r>
            <a:endParaRPr lang="en-GB" sz="2800" dirty="0">
              <a:solidFill>
                <a:srgbClr val="000000"/>
              </a:solidFill>
              <a:effectLst/>
              <a:latin typeface="YAFcfjveRFU 0"/>
            </a:endParaRPr>
          </a:p>
          <a:p>
            <a:r>
              <a:rPr lang="en-GB" sz="2800" b="0" i="0" dirty="0">
                <a:solidFill>
                  <a:srgbClr val="000000"/>
                </a:solidFill>
                <a:effectLst/>
                <a:latin typeface="YAFcfjveRFU 0"/>
              </a:rPr>
              <a:t>Podcast:</a:t>
            </a:r>
            <a:endParaRPr lang="en-GB" sz="2800" dirty="0">
              <a:solidFill>
                <a:srgbClr val="000000"/>
              </a:solidFill>
              <a:effectLst/>
              <a:latin typeface="YAFcfjveRFU 0"/>
            </a:endParaRPr>
          </a:p>
          <a:p>
            <a:r>
              <a:rPr lang="en-GB" sz="2800" b="0" i="0" dirty="0">
                <a:solidFill>
                  <a:srgbClr val="000000"/>
                </a:solidFill>
                <a:effectLst/>
                <a:latin typeface="YAFcfjveRFU 0"/>
                <a:hlinkClick r:id="rId5"/>
              </a:rPr>
              <a:t>How you can find your niche and why it's important to have one?</a:t>
            </a:r>
            <a:r>
              <a:rPr lang="en-GB" sz="2800" b="0" i="0" dirty="0">
                <a:solidFill>
                  <a:srgbClr val="000000"/>
                </a:solidFill>
                <a:effectLst/>
                <a:latin typeface="YAFcfjveRFU 0"/>
              </a:rPr>
              <a:t> – Freelance Corner</a:t>
            </a:r>
            <a:endParaRPr lang="en-GB" sz="2800" dirty="0">
              <a:solidFill>
                <a:srgbClr val="000000"/>
              </a:solidFill>
              <a:effectLst/>
              <a:latin typeface="YAFcfjveRFU 0"/>
            </a:endParaRPr>
          </a:p>
          <a:p>
            <a:r>
              <a:rPr lang="en-GB" sz="2800" b="0" i="0" dirty="0">
                <a:solidFill>
                  <a:srgbClr val="000000"/>
                </a:solidFill>
                <a:effectLst/>
                <a:latin typeface="YAFcfjveRFU 0"/>
              </a:rPr>
              <a:t>Video: </a:t>
            </a:r>
            <a:endParaRPr lang="en-GB" sz="2800" dirty="0">
              <a:solidFill>
                <a:srgbClr val="000000"/>
              </a:solidFill>
              <a:effectLst/>
              <a:latin typeface="YAFcfjveRFU 0"/>
            </a:endParaRPr>
          </a:p>
          <a:p>
            <a:r>
              <a:rPr lang="en-GB" sz="2800" b="0" i="0" dirty="0">
                <a:solidFill>
                  <a:srgbClr val="000000"/>
                </a:solidFill>
                <a:effectLst/>
                <a:latin typeface="YAFcfjveRFU 0"/>
                <a:hlinkClick r:id="rId6"/>
              </a:rPr>
              <a:t>What makes a successful freelancer?</a:t>
            </a:r>
            <a:r>
              <a:rPr lang="en-GB" sz="2800" b="0" i="0" dirty="0">
                <a:solidFill>
                  <a:srgbClr val="000000"/>
                </a:solidFill>
                <a:effectLst/>
                <a:latin typeface="YAFcfjveRFU 0"/>
              </a:rPr>
              <a:t> with Alison Grade</a:t>
            </a:r>
            <a:endParaRPr lang="en-GB" sz="2800" dirty="0">
              <a:solidFill>
                <a:srgbClr val="000000"/>
              </a:solidFill>
              <a:effectLst/>
              <a:latin typeface="YAFcfjveRFU 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26</a:t>
            </a:fld>
            <a:endParaRPr lang="en-US"/>
          </a:p>
        </p:txBody>
      </p:sp>
    </p:spTree>
    <p:extLst>
      <p:ext uri="{BB962C8B-B14F-4D97-AF65-F5344CB8AC3E}">
        <p14:creationId xmlns:p14="http://schemas.microsoft.com/office/powerpoint/2010/main" val="3272026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287655" indent="-457200">
              <a:lnSpc>
                <a:spcPct val="107000"/>
              </a:lnSpc>
              <a:spcAft>
                <a:spcPts val="800"/>
              </a:spcAft>
            </a:pPr>
            <a:r>
              <a:rPr lang="en-GB" sz="1000" dirty="0">
                <a:solidFill>
                  <a:srgbClr val="000000"/>
                </a:solidFill>
                <a:latin typeface="Calibri"/>
                <a:ea typeface="Times New Roman" panose="02020603050405020304" pitchFamily="18" charset="0"/>
                <a:cs typeface="Calibri"/>
              </a:rPr>
              <a:t>How do you get started in freelancing?</a:t>
            </a:r>
            <a:endParaRPr lang="en-US" sz="1400" dirty="0">
              <a:latin typeface="Calibri"/>
              <a:cs typeface="Calibri"/>
            </a:endParaRPr>
          </a:p>
          <a:p>
            <a:pPr marL="287655" indent="-457200">
              <a:lnSpc>
                <a:spcPct val="107000"/>
              </a:lnSpc>
              <a:spcAft>
                <a:spcPts val="800"/>
              </a:spcAft>
            </a:pPr>
            <a:r>
              <a:rPr lang="en-GB" sz="1000" dirty="0">
                <a:solidFill>
                  <a:srgbClr val="000000"/>
                </a:solidFill>
                <a:latin typeface="Calibri"/>
                <a:ea typeface="Times New Roman" panose="02020603050405020304" pitchFamily="18" charset="0"/>
                <a:cs typeface="Calibri"/>
              </a:rPr>
              <a:t>What are the areas you need to work on to build a sustainable freelance career?</a:t>
            </a:r>
            <a:endParaRPr lang="en-GB" sz="1000" dirty="0"/>
          </a:p>
          <a:p>
            <a:endParaRPr lang="en-GB" sz="1000" dirty="0"/>
          </a:p>
        </p:txBody>
      </p:sp>
    </p:spTree>
    <p:extLst>
      <p:ext uri="{BB962C8B-B14F-4D97-AF65-F5344CB8AC3E}">
        <p14:creationId xmlns:p14="http://schemas.microsoft.com/office/powerpoint/2010/main" val="411633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28</a:t>
            </a:fld>
            <a:endParaRPr lang="en-US"/>
          </a:p>
        </p:txBody>
      </p:sp>
    </p:spTree>
    <p:extLst>
      <p:ext uri="{BB962C8B-B14F-4D97-AF65-F5344CB8AC3E}">
        <p14:creationId xmlns:p14="http://schemas.microsoft.com/office/powerpoint/2010/main" val="1278198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1:</a:t>
            </a:r>
            <a:r>
              <a:rPr lang="en-GB" b="0" i="0" dirty="0">
                <a:solidFill>
                  <a:srgbClr val="000000"/>
                </a:solidFill>
                <a:effectLst/>
                <a:latin typeface="YAFcfjveRFU 0"/>
              </a:rPr>
              <a:t> Decide which Creative Industries sector you want to work in</a:t>
            </a:r>
            <a:endParaRPr lang="en-GB" dirty="0">
              <a:solidFill>
                <a:srgbClr val="000000"/>
              </a:solidFill>
              <a:effectLst/>
              <a:latin typeface="YAFcfjveRFU 0"/>
            </a:endParaRPr>
          </a:p>
          <a:p>
            <a:r>
              <a:rPr lang="en-GB" b="0" i="0" dirty="0">
                <a:solidFill>
                  <a:srgbClr val="000000"/>
                </a:solidFill>
                <a:effectLst/>
                <a:latin typeface="YAFcfjveRFU 0"/>
              </a:rPr>
              <a:t>Discuss with person next to you:</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Which Creative Industries sectors do you know (see wider </a:t>
            </a:r>
            <a:r>
              <a:rPr lang="en-GB" b="0" i="0" dirty="0">
                <a:solidFill>
                  <a:srgbClr val="000000"/>
                </a:solidFill>
                <a:effectLst/>
                <a:hlinkClick r:id="rId3"/>
              </a:rPr>
              <a:t>Discover Creative Careers</a:t>
            </a:r>
            <a:r>
              <a:rPr lang="en-GB" b="0" i="0" dirty="0">
                <a:solidFill>
                  <a:srgbClr val="000000"/>
                </a:solidFill>
                <a:effectLst/>
              </a:rPr>
              <a:t> website)</a:t>
            </a:r>
            <a:endParaRPr lang="en-GB" dirty="0"/>
          </a:p>
          <a:p>
            <a:pPr>
              <a:buFont typeface="Arial" panose="020B0604020202020204" pitchFamily="34" charset="0"/>
              <a:buChar char="•"/>
            </a:pPr>
            <a:r>
              <a:rPr lang="en-GB" b="0" i="0" dirty="0">
                <a:solidFill>
                  <a:srgbClr val="000000"/>
                </a:solidFill>
                <a:effectLst/>
              </a:rPr>
              <a:t>Which are area of creative industries interests you?</a:t>
            </a:r>
            <a:endParaRPr lang="en-GB" dirty="0"/>
          </a:p>
          <a:p>
            <a:pPr>
              <a:buFont typeface="Arial" panose="020B0604020202020204" pitchFamily="34" charset="0"/>
              <a:buChar char="•"/>
            </a:pPr>
            <a:r>
              <a:rPr lang="en-GB" b="0" i="0" dirty="0">
                <a:solidFill>
                  <a:srgbClr val="000000"/>
                </a:solidFill>
                <a:effectLst/>
              </a:rPr>
              <a:t>What could you see yourself doing?</a:t>
            </a:r>
            <a:endParaRPr lang="en-GB" dirty="0"/>
          </a:p>
          <a:p>
            <a:r>
              <a:rPr lang="en-GB" b="1" i="0" dirty="0">
                <a:solidFill>
                  <a:srgbClr val="000000"/>
                </a:solidFill>
                <a:effectLst/>
                <a:latin typeface="YAFcfjveRFU 0"/>
              </a:rPr>
              <a:t>Remember also you don’t need to be a creative person to work as a freelancer in the Creative Industries. You could be a project manager, accountant, lawyer, paramedic, carpenter etc. – there’s a role for everyone. It’s all about working out where.</a:t>
            </a:r>
            <a:endParaRPr lang="en-GB" dirty="0">
              <a:solidFill>
                <a:srgbClr val="000000"/>
              </a:solidFill>
              <a:effectLst/>
              <a:latin typeface="YAFcfjveRFU 0"/>
            </a:endParaRPr>
          </a:p>
          <a:p>
            <a:r>
              <a:rPr lang="en-GB" b="0" i="0" dirty="0">
                <a:solidFill>
                  <a:srgbClr val="000000"/>
                </a:solidFill>
                <a:effectLst/>
                <a:latin typeface="YAFcfjveRFU 0"/>
              </a:rPr>
              <a:t>Examples: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All Creative Industries companies will need finance and legal experts at different times.</a:t>
            </a:r>
            <a:endParaRPr lang="en-GB" dirty="0"/>
          </a:p>
          <a:p>
            <a:pPr marL="171450" indent="-171450">
              <a:buFont typeface="Arial" panose="020B0604020202020204" pitchFamily="34" charset="0"/>
              <a:buChar char="•"/>
            </a:pPr>
            <a:r>
              <a:rPr lang="en-GB" b="0" i="0" dirty="0">
                <a:solidFill>
                  <a:srgbClr val="000000"/>
                </a:solidFill>
                <a:effectLst/>
              </a:rPr>
              <a:t>Most projects with more than 2-3 people will need some form of project management.</a:t>
            </a:r>
            <a:endParaRPr lang="en-GB" dirty="0"/>
          </a:p>
          <a:p>
            <a:pPr marL="171450" indent="-171450">
              <a:buFont typeface="Arial" panose="020B0604020202020204" pitchFamily="34" charset="0"/>
              <a:buChar char="•"/>
            </a:pPr>
            <a:r>
              <a:rPr lang="en-GB" b="0" i="0" dirty="0">
                <a:solidFill>
                  <a:srgbClr val="000000"/>
                </a:solidFill>
                <a:effectLst/>
              </a:rPr>
              <a:t>First aid support is required at festivals and on big film/tv shoots.</a:t>
            </a:r>
            <a:endParaRPr lang="en-GB" dirty="0"/>
          </a:p>
          <a:p>
            <a:pPr marL="171450" indent="-171450">
              <a:buFont typeface="Arial" panose="020B0604020202020204" pitchFamily="34" charset="0"/>
              <a:buChar char="•"/>
            </a:pPr>
            <a:r>
              <a:rPr lang="en-GB" b="0" i="0" dirty="0">
                <a:solidFill>
                  <a:srgbClr val="000000"/>
                </a:solidFill>
                <a:effectLst/>
              </a:rPr>
              <a:t>Carpentry skills are needed wherever construction is needed – e.g. theatre / film / tv set design and construction.</a:t>
            </a:r>
            <a:endParaRPr lang="en-GB" dirty="0"/>
          </a:p>
          <a:p>
            <a:r>
              <a:rPr lang="en-GB" b="1" i="0" dirty="0">
                <a:solidFill>
                  <a:srgbClr val="000000"/>
                </a:solidFill>
                <a:effectLst/>
                <a:latin typeface="YAFcfjveRFU 0"/>
              </a:rPr>
              <a:t>If you would love your work to be within the creative industries but are not sure you are a creative there will still be a role for you!</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90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3</a:t>
            </a:fld>
            <a:endParaRPr lang="en-US"/>
          </a:p>
        </p:txBody>
      </p:sp>
    </p:spTree>
    <p:extLst>
      <p:ext uri="{BB962C8B-B14F-4D97-AF65-F5344CB8AC3E}">
        <p14:creationId xmlns:p14="http://schemas.microsoft.com/office/powerpoint/2010/main" val="3883103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2 SKILLS: </a:t>
            </a:r>
            <a:r>
              <a:rPr lang="en-GB" b="0" i="0" dirty="0">
                <a:solidFill>
                  <a:srgbClr val="000000"/>
                </a:solidFill>
                <a:effectLst/>
                <a:latin typeface="YAFcfjveRFU 0"/>
              </a:rPr>
              <a:t>Identify the skills you have that you could offer to clients. </a:t>
            </a:r>
            <a:endParaRPr lang="en-GB" dirty="0">
              <a:solidFill>
                <a:srgbClr val="000000"/>
              </a:solidFill>
              <a:effectLst/>
              <a:latin typeface="YAFcfjveRFU 0"/>
            </a:endParaRPr>
          </a:p>
          <a:p>
            <a:r>
              <a:rPr lang="en-GB" b="1" i="0" dirty="0">
                <a:solidFill>
                  <a:srgbClr val="000000"/>
                </a:solidFill>
                <a:effectLst/>
                <a:latin typeface="YAFcfjveRFU 0"/>
              </a:rPr>
              <a:t>Activity: </a:t>
            </a:r>
            <a:r>
              <a:rPr lang="en-GB" b="0" i="0" dirty="0">
                <a:solidFill>
                  <a:srgbClr val="000000"/>
                </a:solidFill>
                <a:effectLst/>
                <a:latin typeface="YAFcfjveRFU 0"/>
              </a:rPr>
              <a:t>create a mind map of the skills you have / are developing.</a:t>
            </a:r>
            <a:endParaRPr lang="en-GB" dirty="0">
              <a:solidFill>
                <a:srgbClr val="000000"/>
              </a:solidFill>
              <a:effectLst/>
              <a:latin typeface="YAFcfjveRFU 0"/>
            </a:endParaRPr>
          </a:p>
          <a:p>
            <a:r>
              <a:rPr lang="en-GB" b="1" i="0" dirty="0">
                <a:solidFill>
                  <a:srgbClr val="000000"/>
                </a:solidFill>
                <a:effectLst/>
                <a:latin typeface="YAFcfjveRFU 0"/>
              </a:rPr>
              <a:t>Discuss:</a:t>
            </a:r>
            <a:r>
              <a:rPr lang="en-GB" b="0" i="0" dirty="0">
                <a:solidFill>
                  <a:srgbClr val="000000"/>
                </a:solidFill>
                <a:effectLst/>
                <a:latin typeface="YAFcfjveRFU 0"/>
              </a:rPr>
              <a:t> when, how often and how long a client might need your skills/services.</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211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3 FINANCES: Calculate your future finances</a:t>
            </a:r>
            <a:endParaRPr lang="en-GB" dirty="0">
              <a:solidFill>
                <a:srgbClr val="000000"/>
              </a:solidFill>
              <a:effectLst/>
              <a:latin typeface="YAFcfjveRFU 0"/>
            </a:endParaRPr>
          </a:p>
          <a:p>
            <a:r>
              <a:rPr lang="en-GB" b="1" i="0" dirty="0">
                <a:solidFill>
                  <a:srgbClr val="000000"/>
                </a:solidFill>
                <a:effectLst/>
                <a:latin typeface="YAFcfjveRFU 0"/>
              </a:rPr>
              <a:t>See worksheet below for finances.</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Encourage students to consider figures for each line on the worksheet. They may want to do research online to ensure their estimates are accurate (e.g. prices of rental properties).</a:t>
            </a:r>
            <a:endParaRPr lang="en-GB" dirty="0">
              <a:solidFill>
                <a:srgbClr val="000000"/>
              </a:solidFill>
              <a:effectLst/>
              <a:latin typeface="YAFcfjveRFU 0"/>
            </a:endParaRPr>
          </a:p>
          <a:p>
            <a:r>
              <a:rPr lang="en-GB" b="0" i="0" dirty="0">
                <a:solidFill>
                  <a:srgbClr val="000000"/>
                </a:solidFill>
                <a:effectLst/>
                <a:latin typeface="YAFcfjveRFU 0"/>
              </a:rPr>
              <a:t>Once they’ve completed the sheet they need to be reminded that:</a:t>
            </a:r>
            <a:endParaRPr lang="en-GB" dirty="0">
              <a:solidFill>
                <a:srgbClr val="000000"/>
              </a:solidFill>
              <a:effectLst/>
              <a:latin typeface="YAFcfjveRFU 0"/>
            </a:endParaRPr>
          </a:p>
          <a:p>
            <a:r>
              <a:rPr lang="en-GB" b="0" i="0" dirty="0">
                <a:solidFill>
                  <a:srgbClr val="000000"/>
                </a:solidFill>
                <a:effectLst/>
                <a:latin typeface="YAFcfjveRFU 0"/>
              </a:rPr>
              <a:t>This calculates what someone needs to live on after they’ve paid taxes. </a:t>
            </a:r>
            <a:endParaRPr lang="en-GB" dirty="0">
              <a:solidFill>
                <a:srgbClr val="000000"/>
              </a:solidFill>
              <a:effectLst/>
              <a:latin typeface="YAFcfjveRFU 0"/>
            </a:endParaRPr>
          </a:p>
          <a:p>
            <a:r>
              <a:rPr lang="en-GB" b="0" i="0" dirty="0">
                <a:solidFill>
                  <a:srgbClr val="000000"/>
                </a:solidFill>
                <a:effectLst/>
                <a:latin typeface="YAFcfjveRFU 0"/>
              </a:rPr>
              <a:t>Freelancers invoice clients and are paid including tax and NI (which they then report to HMRC via self-assessment).</a:t>
            </a:r>
            <a:endParaRPr lang="en-GB" dirty="0">
              <a:solidFill>
                <a:srgbClr val="000000"/>
              </a:solidFill>
              <a:effectLst/>
              <a:latin typeface="YAFcfjveRFU 0"/>
            </a:endParaRPr>
          </a:p>
          <a:p>
            <a:r>
              <a:rPr lang="en-GB" b="0" i="0" dirty="0">
                <a:solidFill>
                  <a:srgbClr val="000000"/>
                </a:solidFill>
                <a:effectLst/>
                <a:latin typeface="YAFcfjveRFU 0"/>
              </a:rPr>
              <a:t>Students now need to work out what their tax and National Insurance would be that would leave them the amount they’ve just calculated to live on. The HMRC ready reckoner is a simple way to calculate this - </a:t>
            </a:r>
            <a:r>
              <a:rPr lang="en-GB" b="0" i="0" dirty="0">
                <a:solidFill>
                  <a:srgbClr val="000000"/>
                </a:solidFill>
                <a:effectLst/>
                <a:latin typeface="YAFcfjveRFU 0"/>
                <a:hlinkClick r:id="rId3"/>
              </a:rPr>
              <a:t>HMRC Ready Reckoner</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Complete the boxes on nation in UK and whether your sums are weekly / monthly. </a:t>
            </a:r>
            <a:endParaRPr lang="en-GB" dirty="0">
              <a:solidFill>
                <a:srgbClr val="000000"/>
              </a:solidFill>
              <a:effectLst/>
              <a:latin typeface="YAFcfjveRFU 0"/>
            </a:endParaRPr>
          </a:p>
          <a:p>
            <a:r>
              <a:rPr lang="en-GB" b="0" i="0" dirty="0">
                <a:solidFill>
                  <a:srgbClr val="000000"/>
                </a:solidFill>
                <a:effectLst/>
                <a:latin typeface="YAFcfjveRFU 0"/>
              </a:rPr>
              <a:t>Fill in an example weekly/monthly figure (suggest above £255 per week / £1100 per month or the results returned are zero).</a:t>
            </a:r>
            <a:endParaRPr lang="en-GB" dirty="0">
              <a:solidFill>
                <a:srgbClr val="000000"/>
              </a:solidFill>
              <a:effectLst/>
              <a:latin typeface="YAFcfjveRFU 0"/>
            </a:endParaRPr>
          </a:p>
          <a:p>
            <a:r>
              <a:rPr lang="en-GB" b="0" i="0" dirty="0">
                <a:solidFill>
                  <a:srgbClr val="000000"/>
                </a:solidFill>
                <a:effectLst/>
                <a:latin typeface="YAFcfjveRFU 0"/>
              </a:rPr>
              <a:t>The results give details on the Class 2 and Class 4 National Insurance contributions together with Tax owing.</a:t>
            </a:r>
            <a:endParaRPr lang="en-GB" dirty="0">
              <a:solidFill>
                <a:srgbClr val="000000"/>
              </a:solidFill>
              <a:effectLst/>
              <a:latin typeface="YAFcfjveRFU 0"/>
            </a:endParaRPr>
          </a:p>
          <a:p>
            <a:r>
              <a:rPr lang="en-GB" b="0" i="0" dirty="0">
                <a:solidFill>
                  <a:srgbClr val="000000"/>
                </a:solidFill>
                <a:effectLst/>
                <a:latin typeface="YAFcfjveRFU 0"/>
              </a:rPr>
              <a:t>For a freelancer to work out what they need to invoice across the year they need to add the following figures together:</a:t>
            </a:r>
            <a:endParaRPr lang="en-GB" dirty="0">
              <a:solidFill>
                <a:srgbClr val="000000"/>
              </a:solidFill>
              <a:effectLst/>
              <a:latin typeface="YAFcfjveRFU 0"/>
            </a:endParaRPr>
          </a:p>
          <a:p>
            <a:r>
              <a:rPr lang="en-GB" b="1" i="0" dirty="0">
                <a:solidFill>
                  <a:srgbClr val="000000"/>
                </a:solidFill>
                <a:effectLst/>
                <a:latin typeface="YAFcfjveRFU 0"/>
              </a:rPr>
              <a:t>Total Outgoings + Class 2 NI + Class 4 NI + Tax</a:t>
            </a:r>
            <a:endParaRPr lang="en-GB" dirty="0">
              <a:solidFill>
                <a:srgbClr val="000000"/>
              </a:solidFill>
              <a:effectLst/>
              <a:latin typeface="YAFcfjveRFU 0"/>
            </a:endParaRPr>
          </a:p>
          <a:p>
            <a:r>
              <a:rPr lang="en-GB" b="0" i="0" dirty="0">
                <a:solidFill>
                  <a:srgbClr val="000000"/>
                </a:solidFill>
                <a:effectLst/>
                <a:latin typeface="YAFcfjveRFU 0"/>
              </a:rPr>
              <a:t>This gives the total they need to invoice all their clients in a year in order to pay themselves their Total Outgoings (without allowing for any expenses of running their freelance operations).</a:t>
            </a:r>
            <a:endParaRPr lang="en-GB" dirty="0">
              <a:solidFill>
                <a:srgbClr val="000000"/>
              </a:solidFill>
              <a:effectLst/>
              <a:latin typeface="YAFcfjveRFU 0"/>
            </a:endParaRPr>
          </a:p>
          <a:p>
            <a:r>
              <a:rPr lang="en-GB" b="1" i="0" dirty="0">
                <a:solidFill>
                  <a:srgbClr val="000000"/>
                </a:solidFill>
                <a:effectLst/>
                <a:latin typeface="YAFcfjveRFU 0"/>
              </a:rPr>
              <a:t>NOTE:</a:t>
            </a:r>
            <a:r>
              <a:rPr lang="en-GB" b="0" i="0" dirty="0">
                <a:solidFill>
                  <a:srgbClr val="000000"/>
                </a:solidFill>
                <a:effectLst/>
                <a:latin typeface="YAFcfjveRFU 0"/>
              </a:rPr>
              <a:t> To calculate the total a freelancer needs to invoice across the year they would need to include an amount for their freelancer business expenses (the cost of running their freelance operations) these can include website costs, travel to and from meetings, office equipment – further details available at: </a:t>
            </a:r>
            <a:endParaRPr lang="en-GB" dirty="0">
              <a:solidFill>
                <a:srgbClr val="000000"/>
              </a:solidFill>
              <a:effectLst/>
              <a:latin typeface="YAFcfjveRFU 0"/>
            </a:endParaRPr>
          </a:p>
          <a:p>
            <a:r>
              <a:rPr lang="en-GB" b="0" i="0" dirty="0">
                <a:solidFill>
                  <a:srgbClr val="000000"/>
                </a:solidFill>
                <a:effectLst/>
                <a:latin typeface="YAFcfjveRFU 0"/>
                <a:hlinkClick r:id="rId4"/>
              </a:rPr>
              <a:t>Sole-trader download on Tax and NI.</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253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4 DESIRES: who are the clients that might need your services.</a:t>
            </a:r>
            <a:endParaRPr lang="en-GB" dirty="0">
              <a:solidFill>
                <a:srgbClr val="000000"/>
              </a:solidFill>
              <a:effectLst/>
              <a:latin typeface="YAFcfjveRFU 0"/>
            </a:endParaRPr>
          </a:p>
          <a:p>
            <a:r>
              <a:rPr lang="en-GB" b="0" i="0" dirty="0">
                <a:solidFill>
                  <a:srgbClr val="000000"/>
                </a:solidFill>
                <a:effectLst/>
                <a:latin typeface="YAFcfjveRFU 0"/>
              </a:rPr>
              <a:t>Below are examples of freelance roles and types of companies / individuals that might need their services to facilitate discussion.</a:t>
            </a:r>
            <a:endParaRPr lang="en-GB" dirty="0">
              <a:solidFill>
                <a:srgbClr val="000000"/>
              </a:solidFill>
              <a:effectLst/>
              <a:latin typeface="YAFcfjveRFU 0"/>
            </a:endParaRP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Media Marketer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Sam </a:t>
            </a:r>
            <a:r>
              <a:rPr lang="en-GB" dirty="0" err="1"/>
              <a:t>Thodhlana</a:t>
            </a:r>
            <a:r>
              <a:rPr lang="en-GB" dirty="0"/>
              <a:t>, Digital Marketer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small company that doesn’t have anyone managing their social media and/or a marketing department (e.g. local independent coffee shop) they often bring in a freelancer for their specialist skills as they don’t have these in the company and/or don’t need them full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marketing agency who has a large volume of client work may bring in additional freelancer(s) to support with delivering for their clients. They need the social media marketer to add capacity to their team to enable them to deliver for their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large company, with a marketing department, would bring in a social media marketer because they have deep expertise in a specific platform (e.g. TikTok) that the company needs and doesn’t have that knowledge in-house. And/or to run a specific project which is outside business as usual and therefore they need extra capacity.</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Musician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Violinist and composer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booked to play a set at a private party / wedding / event for a company. Musician can be booked by individual(s), wedding venue, company, party planner, wedding planner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commissioned by a company who makes games or films/tv shows to compose the music for an upcoming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records their own music compositions and uploads to streaming platform in order to obtain streaming royalties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puts on a gig at a venue and sells tickets to the event.</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Photographer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Kate Hollingsworth Photography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Wedding photography – clients are couples who are planning their weddings as well as wedding venues or wedding planners (who can recommend). Often wedding photographers are found via 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Brand / company photography – clients are companies (of any size – often local) who are looking to create a set of images that reflect their brand. Images are used on company marketing materials (e.g. websites, social media, press releases) as well for company pitches and brochures.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Teaching – clients can be schools and colleges as well as privately marketed workshops in local venues.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r>
              <a:rPr lang="en-GB" b="1" i="0" dirty="0">
                <a:solidFill>
                  <a:srgbClr val="000000"/>
                </a:solidFill>
                <a:effectLst/>
                <a:latin typeface="YAFcfjveRFU 0"/>
              </a:rPr>
              <a:t>Questions for students:</a:t>
            </a:r>
            <a:endParaRPr lang="en-GB" dirty="0">
              <a:solidFill>
                <a:srgbClr val="000000"/>
              </a:solidFill>
              <a:effectLst/>
              <a:latin typeface="YAFcfjveRFU 0"/>
            </a:endParaRPr>
          </a:p>
          <a:p>
            <a:r>
              <a:rPr lang="en-GB" b="0" i="0" dirty="0">
                <a:solidFill>
                  <a:srgbClr val="000000"/>
                </a:solidFill>
                <a:effectLst/>
                <a:latin typeface="YAFcfjveRFU 0"/>
              </a:rPr>
              <a:t>Can you think of the sort of individuals and/or companies that might need your services?</a:t>
            </a:r>
            <a:endParaRPr lang="en-GB" dirty="0">
              <a:solidFill>
                <a:srgbClr val="000000"/>
              </a:solidFill>
              <a:effectLst/>
              <a:latin typeface="YAFcfjveRFU 0"/>
            </a:endParaRPr>
          </a:p>
          <a:p>
            <a:r>
              <a:rPr lang="en-GB" b="0" i="0" dirty="0">
                <a:solidFill>
                  <a:srgbClr val="000000"/>
                </a:solidFill>
                <a:effectLst/>
                <a:latin typeface="YAFcfjveRFU 0"/>
              </a:rPr>
              <a:t>It’s easy to focus on large companies but there are many more small companies in the UK than large ones. </a:t>
            </a:r>
            <a:r>
              <a:rPr lang="en-GB" b="0" i="0" dirty="0">
                <a:solidFill>
                  <a:srgbClr val="000000"/>
                </a:solidFill>
                <a:effectLst/>
                <a:latin typeface="YAFcfjveRFU 0"/>
                <a:hlinkClick r:id="rId3"/>
              </a:rPr>
              <a:t>The number of private sector businesses in the UK at the start of 2022 was 5.5 million</a:t>
            </a:r>
            <a:r>
              <a:rPr lang="en-GB" b="0" i="0" dirty="0">
                <a:solidFill>
                  <a:srgbClr val="000000"/>
                </a:solidFill>
                <a:effectLst/>
                <a:latin typeface="YAFcfjveRFU 0"/>
              </a:rPr>
              <a:t>.</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5.47 million businesses were small (0 to 49 employees) - 99.2%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35,900 businesses were medium-sized (50 to 249 employees) - 0.7%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7,700 businesses were large (250 or more employees) - 0.1%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74% of businesses did not employ anyone aside from the owner(s)</a:t>
            </a:r>
            <a:endParaRPr lang="en-GB" dirty="0"/>
          </a:p>
          <a:p>
            <a:r>
              <a:rPr lang="en-GB" b="0" i="0" dirty="0">
                <a:solidFill>
                  <a:srgbClr val="000000"/>
                </a:solidFill>
                <a:effectLst/>
                <a:latin typeface="YAFcfjveRFU 0"/>
              </a:rPr>
              <a:t>Freelancers are well placed to serve the smaller businesses with fewer, if any, employees as they are more likely to have peaks and troughs of work and need a freelancer's specialist services.</a:t>
            </a:r>
            <a:endParaRPr lang="en-GB" dirty="0">
              <a:solidFill>
                <a:srgbClr val="000000"/>
              </a:solidFill>
              <a:effectLst/>
              <a:latin typeface="YAFcfjveRFU 0"/>
            </a:endParaRPr>
          </a:p>
          <a:p>
            <a:r>
              <a:rPr lang="en-GB" b="0" i="0" dirty="0">
                <a:solidFill>
                  <a:srgbClr val="000000"/>
                </a:solidFill>
                <a:effectLst/>
                <a:latin typeface="YAFcfjveRFU 0"/>
              </a:rPr>
              <a:t>How would you make potential clients aware of your services?</a:t>
            </a:r>
            <a:endParaRPr lang="en-GB" dirty="0">
              <a:solidFill>
                <a:srgbClr val="000000"/>
              </a:solidFill>
              <a:effectLst/>
              <a:latin typeface="YAFcfjveRFU 0"/>
            </a:endParaRPr>
          </a:p>
          <a:p>
            <a:r>
              <a:rPr lang="en-GB" b="0" i="0" dirty="0">
                <a:solidFill>
                  <a:srgbClr val="000000"/>
                </a:solidFill>
                <a:effectLst/>
                <a:latin typeface="YAFcfjveRFU 0"/>
              </a:rPr>
              <a:t>Examples would be:</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Search engine online (note – it is not very likely an individual freelancer will have extensive SEO such that they come up on the front page of an internet search. This is likely to work only if the person searching has already heard of the freelancer by name as opposed to searching for ‘Graphic Designer’ or ‘Local photographer’).</a:t>
            </a:r>
            <a:endParaRPr lang="en-GB" dirty="0"/>
          </a:p>
          <a:p>
            <a:pPr marL="171450" indent="-171450">
              <a:buFont typeface="Arial" panose="020B0604020202020204" pitchFamily="34" charset="0"/>
              <a:buChar char="•"/>
            </a:pPr>
            <a:r>
              <a:rPr lang="en-GB" b="0" i="0" dirty="0">
                <a:solidFill>
                  <a:srgbClr val="000000"/>
                </a:solidFill>
                <a:effectLst/>
              </a:rPr>
              <a:t>Online database / directory – could be local or sector specific – more likely that you will get found here</a:t>
            </a:r>
            <a:endParaRPr lang="en-GB" dirty="0"/>
          </a:p>
          <a:p>
            <a:pPr marL="171450" indent="-171450">
              <a:buFont typeface="Arial" panose="020B0604020202020204" pitchFamily="34" charset="0"/>
              <a:buChar char="•"/>
            </a:pPr>
            <a:r>
              <a:rPr lang="en-GB" b="0" i="0" dirty="0">
                <a:solidFill>
                  <a:srgbClr val="000000"/>
                </a:solidFill>
                <a:effectLst/>
              </a:rPr>
              <a:t>Freelancer platforms – lots of freelancers on here so need to stand out</a:t>
            </a:r>
            <a:endParaRPr lang="en-GB" dirty="0"/>
          </a:p>
          <a:p>
            <a:pPr marL="171450" indent="-171450">
              <a:buFont typeface="Arial" panose="020B0604020202020204" pitchFamily="34" charset="0"/>
              <a:buChar char="•"/>
            </a:pPr>
            <a:r>
              <a:rPr lang="en-GB" b="0" i="0" dirty="0">
                <a:solidFill>
                  <a:srgbClr val="000000"/>
                </a:solidFill>
                <a:effectLst/>
              </a:rPr>
              <a:t>Social media – using #hashtags and sharing in groups can make people aware of you</a:t>
            </a:r>
            <a:endParaRPr lang="en-GB" dirty="0"/>
          </a:p>
          <a:p>
            <a:pPr marL="171450" indent="-171450">
              <a:buFont typeface="Arial" panose="020B0604020202020204" pitchFamily="34" charset="0"/>
              <a:buChar char="•"/>
            </a:pPr>
            <a:r>
              <a:rPr lang="en-GB" b="0" i="0" dirty="0">
                <a:solidFill>
                  <a:srgbClr val="000000"/>
                </a:solidFill>
                <a:effectLst/>
              </a:rPr>
              <a:t>Going to events / conferences and networking with people</a:t>
            </a:r>
            <a:endParaRPr lang="en-GB" dirty="0"/>
          </a:p>
          <a:p>
            <a:pPr marL="171450" indent="-171450">
              <a:buFont typeface="Arial" panose="020B0604020202020204" pitchFamily="34" charset="0"/>
              <a:buChar char="•"/>
            </a:pPr>
            <a:r>
              <a:rPr lang="en-GB" b="0" i="0" dirty="0">
                <a:solidFill>
                  <a:srgbClr val="000000"/>
                </a:solidFill>
                <a:effectLst/>
              </a:rPr>
              <a:t>Recommendations – this can be very valuable for more established freelancers – but less likely to happen when you are getting started</a:t>
            </a:r>
            <a:endParaRPr lang="en-GB" dirty="0"/>
          </a:p>
          <a:p>
            <a:pPr marL="171450" indent="-171450">
              <a:buFont typeface="Arial" panose="020B0604020202020204" pitchFamily="34" charset="0"/>
              <a:buChar char="•"/>
            </a:pPr>
            <a:r>
              <a:rPr lang="en-GB" b="0" i="0" dirty="0">
                <a:solidFill>
                  <a:srgbClr val="000000"/>
                </a:solidFill>
                <a:effectLst/>
              </a:rPr>
              <a:t>Letting people in your networks (basically anyone you know) that you are offering XXX freelancer services and asking them if they know anyone who might need these services</a:t>
            </a:r>
            <a:endParaRPr lang="en-GB" dirty="0"/>
          </a:p>
          <a:p>
            <a:pPr marL="171450" indent="-171450">
              <a:buFont typeface="Arial" panose="020B0604020202020204" pitchFamily="34" charset="0"/>
              <a:buChar char="•"/>
            </a:pPr>
            <a:r>
              <a:rPr lang="en-GB" b="0" i="0" dirty="0">
                <a:solidFill>
                  <a:srgbClr val="000000"/>
                </a:solidFill>
                <a:effectLst/>
              </a:rPr>
              <a:t>Emailing companies directly that you believe need your freelancer services (note – always try and work out who might be the person tasked with finding someone with your services as they are likely to be most receptive)</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322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Extend activity</a:t>
            </a:r>
            <a:endParaRPr lang="en-GB" dirty="0">
              <a:solidFill>
                <a:srgbClr val="000000"/>
              </a:solidFill>
              <a:effectLst/>
              <a:latin typeface="YAFcfjveRFU 0"/>
            </a:endParaRPr>
          </a:p>
          <a:p>
            <a:r>
              <a:rPr lang="en-GB" b="1" i="0" dirty="0">
                <a:solidFill>
                  <a:srgbClr val="000000"/>
                </a:solidFill>
                <a:effectLst/>
                <a:latin typeface="YAFcfjveRFU 0"/>
              </a:rPr>
              <a:t>Design a poster/infographic/reel to introduce yourself as a freelancer.</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What are the services you will offer?</a:t>
            </a:r>
            <a:endParaRPr lang="en-GB" dirty="0"/>
          </a:p>
          <a:p>
            <a:pPr marL="171450" indent="-171450">
              <a:buFont typeface="Arial" panose="020B0604020202020204" pitchFamily="34" charset="0"/>
              <a:buChar char="•"/>
            </a:pPr>
            <a:r>
              <a:rPr lang="en-GB" b="0" i="0" dirty="0">
                <a:solidFill>
                  <a:srgbClr val="000000"/>
                </a:solidFill>
                <a:effectLst/>
              </a:rPr>
              <a:t>Why will clients need your services?</a:t>
            </a:r>
            <a:endParaRPr lang="en-GB" dirty="0"/>
          </a:p>
          <a:p>
            <a:pPr marL="171450" indent="-171450">
              <a:buFont typeface="Arial" panose="020B0604020202020204" pitchFamily="34" charset="0"/>
              <a:buChar char="•"/>
            </a:pPr>
            <a:r>
              <a:rPr lang="en-GB" b="0" i="0" dirty="0">
                <a:solidFill>
                  <a:srgbClr val="000000"/>
                </a:solidFill>
                <a:effectLst/>
              </a:rPr>
              <a:t>How often and for how long will they need your services?</a:t>
            </a:r>
            <a:endParaRPr lang="en-GB" dirty="0"/>
          </a:p>
          <a:p>
            <a:pPr marL="171450" indent="-171450">
              <a:buFont typeface="Arial" panose="020B0604020202020204" pitchFamily="34" charset="0"/>
              <a:buChar char="•"/>
            </a:pPr>
            <a:r>
              <a:rPr lang="en-GB" b="0" i="0" dirty="0">
                <a:solidFill>
                  <a:srgbClr val="000000"/>
                </a:solidFill>
                <a:effectLst/>
              </a:rPr>
              <a:t>Who are your potential clients?</a:t>
            </a:r>
            <a:endParaRPr lang="en-GB" dirty="0"/>
          </a:p>
          <a:p>
            <a:pPr marL="171450" indent="-171450">
              <a:buFont typeface="Arial" panose="020B0604020202020204" pitchFamily="34" charset="0"/>
              <a:buChar char="•"/>
            </a:pPr>
            <a:r>
              <a:rPr lang="en-GB" b="0" i="0" dirty="0">
                <a:solidFill>
                  <a:srgbClr val="000000"/>
                </a:solidFill>
                <a:effectLst/>
              </a:rPr>
              <a:t>How will you make them aware of you?</a:t>
            </a:r>
            <a:endParaRPr lang="en-GB" dirty="0"/>
          </a:p>
          <a:p>
            <a:pPr marL="171450" indent="-171450">
              <a:buFont typeface="Arial" panose="020B0604020202020204" pitchFamily="34" charset="0"/>
              <a:buChar char="•"/>
            </a:pPr>
            <a:r>
              <a:rPr lang="en-GB" b="0" i="0" dirty="0">
                <a:solidFill>
                  <a:srgbClr val="000000"/>
                </a:solidFill>
                <a:effectLst/>
              </a:rPr>
              <a:t>How much will they pay for your services?</a:t>
            </a:r>
            <a:endParaRPr lang="en-GB" dirty="0"/>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3613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p:spPr>
        <p:txBody>
          <a:bodyPr/>
          <a:lstStyle/>
          <a:p>
            <a:pPr marL="171450" indent="-171450" algn="l">
              <a:buFont typeface="Arial" panose="020B0604020202020204" pitchFamily="34" charset="0"/>
              <a:buChar char="•"/>
            </a:pPr>
            <a:endParaRPr lang="en-GB"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8856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Consolidate learning: What have you learned about freelancing?</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What is freelancing?</a:t>
            </a:r>
            <a:endParaRPr lang="en-GB" dirty="0"/>
          </a:p>
          <a:p>
            <a:pPr marL="171450" indent="-171450">
              <a:buFont typeface="Arial" panose="020B0604020202020204" pitchFamily="34" charset="0"/>
              <a:buChar char="•"/>
            </a:pPr>
            <a:r>
              <a:rPr lang="en-GB" b="0" i="0" dirty="0">
                <a:solidFill>
                  <a:srgbClr val="000000"/>
                </a:solidFill>
                <a:effectLst/>
              </a:rPr>
              <a:t>What does a freelance career look like?</a:t>
            </a:r>
            <a:endParaRPr lang="en-GB" dirty="0"/>
          </a:p>
          <a:p>
            <a:pPr marL="171450" indent="-171450">
              <a:buFont typeface="Arial" panose="020B0604020202020204" pitchFamily="34" charset="0"/>
              <a:buChar char="•"/>
            </a:pPr>
            <a:r>
              <a:rPr lang="en-GB" b="0" i="0" dirty="0">
                <a:solidFill>
                  <a:srgbClr val="000000"/>
                </a:solidFill>
                <a:effectLst/>
              </a:rPr>
              <a:t>To freelance or not to freelance?</a:t>
            </a:r>
            <a:endParaRPr lang="en-GB" dirty="0"/>
          </a:p>
          <a:p>
            <a:pPr marL="171450" indent="-171450">
              <a:buFont typeface="Arial" panose="020B0604020202020204" pitchFamily="34" charset="0"/>
              <a:buChar char="•"/>
            </a:pPr>
            <a:r>
              <a:rPr lang="en-GB" b="0" i="0" dirty="0">
                <a:solidFill>
                  <a:srgbClr val="000000"/>
                </a:solidFill>
                <a:effectLst/>
              </a:rPr>
              <a:t>How do you build a sustainable freelance career?</a:t>
            </a:r>
            <a:endParaRPr lang="en-GB" dirty="0"/>
          </a:p>
          <a:p>
            <a:endParaRPr lang="en-GB" b="1" dirty="0"/>
          </a:p>
          <a:p>
            <a:r>
              <a:rPr lang="en-GB" b="1" dirty="0"/>
              <a:t>What did you learn today?</a:t>
            </a:r>
          </a:p>
          <a:p>
            <a:r>
              <a:rPr lang="en-GB" b="1" dirty="0"/>
              <a:t>USE YOUR PREFERRED SUMMATIVE ASSESSMENT TOOL HERE:</a:t>
            </a:r>
          </a:p>
          <a:p>
            <a:pPr marL="171450" indent="-171450">
              <a:buFont typeface="Arial" panose="020B0604020202020204" pitchFamily="34" charset="0"/>
              <a:buChar char="•"/>
            </a:pPr>
            <a:r>
              <a:rPr lang="en-GB" b="1" dirty="0"/>
              <a:t>Questioning in class</a:t>
            </a:r>
            <a:endParaRPr lang="en-GB" b="1" dirty="0">
              <a:cs typeface="Calibri"/>
            </a:endParaRPr>
          </a:p>
          <a:p>
            <a:pPr marL="171450" indent="-171450">
              <a:buFont typeface="Arial" panose="020B0604020202020204" pitchFamily="34" charset="0"/>
              <a:buChar char="•"/>
            </a:pPr>
            <a:r>
              <a:rPr lang="en-GB" b="1" dirty="0"/>
              <a:t>Exam-style test or online quiz (made in google or MS forms)</a:t>
            </a:r>
            <a:endParaRPr lang="en-GB" b="1" dirty="0">
              <a:cs typeface="Calibri"/>
            </a:endParaRPr>
          </a:p>
          <a:p>
            <a:pPr marL="171450" indent="-171450">
              <a:buFont typeface="Arial" panose="020B0604020202020204" pitchFamily="34" charset="0"/>
              <a:buChar char="•"/>
            </a:pPr>
            <a:r>
              <a:rPr lang="en-GB" b="1" dirty="0"/>
              <a:t>Homework essay</a:t>
            </a:r>
            <a:endParaRPr lang="en-GB" b="1" dirty="0">
              <a:cs typeface="Calibri"/>
            </a:endParaRPr>
          </a:p>
          <a:p>
            <a:pPr marL="171450" indent="-171450">
              <a:buFont typeface="Arial" panose="020B0604020202020204" pitchFamily="34" charset="0"/>
              <a:buChar char="•"/>
            </a:pPr>
            <a:r>
              <a:rPr lang="en-GB" b="1" dirty="0"/>
              <a:t>Podcast recordings or Short video-logs</a:t>
            </a:r>
          </a:p>
          <a:p>
            <a:pPr marL="171450" indent="-171450">
              <a:buFont typeface="Arial" panose="020B0604020202020204" pitchFamily="34" charset="0"/>
              <a:buChar char="•"/>
            </a:pPr>
            <a:endParaRPr lang="en-GB" b="1" dirty="0">
              <a:cs typeface="Calibri"/>
            </a:endParaRPr>
          </a:p>
          <a:p>
            <a:pPr marL="0" indent="0">
              <a:buFont typeface="Arial" panose="020B0604020202020204" pitchFamily="34" charset="0"/>
              <a:buNone/>
            </a:pPr>
            <a:r>
              <a:rPr lang="en-GB" b="1" dirty="0">
                <a:cs typeface="Calibri"/>
              </a:rPr>
              <a:t>Stretch and challenge questions for further discussion</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do so many people in the creative industries work as freelancers?</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a:t>
            </a:r>
            <a:r>
              <a:rPr lang="en-GB" b="0" i="0">
                <a:solidFill>
                  <a:srgbClr val="000000"/>
                </a:solidFill>
                <a:effectLst/>
                <a:latin typeface="Calibri" panose="020F0502020204030204" pitchFamily="34" charset="0"/>
              </a:rPr>
              <a:t>might people </a:t>
            </a:r>
            <a:r>
              <a:rPr lang="en-GB" b="0" i="0" dirty="0">
                <a:solidFill>
                  <a:srgbClr val="000000"/>
                </a:solidFill>
                <a:effectLst/>
                <a:latin typeface="Calibri" panose="020F0502020204030204" pitchFamily="34" charset="0"/>
              </a:rPr>
              <a:t>think freelancing is “not a real job”? Do you agree?</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do you think people give up, or are unsuccessful at freelancing? </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Do you think freelancing could be secure and lucrative career choice?</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Mi</a:t>
            </a:r>
            <a:r>
              <a:rPr lang="en-GB" sz="1200" b="0" i="0" dirty="0">
                <a:solidFill>
                  <a:srgbClr val="000000"/>
                </a:solidFill>
                <a:effectLst/>
                <a:latin typeface="Calibri" panose="020F0502020204030204" pitchFamily="34" charset="0"/>
              </a:rPr>
              <a:t>ght your dream job/career involve working as a freelancer? </a:t>
            </a:r>
          </a:p>
          <a:p>
            <a:pPr marL="171450" indent="-171450" algn="l">
              <a:buFont typeface="Arial" panose="020B0604020202020204" pitchFamily="34" charset="0"/>
              <a:buChar char="•"/>
            </a:pPr>
            <a:r>
              <a:rPr lang="en-GB" sz="1200" b="0" i="0" dirty="0">
                <a:solidFill>
                  <a:srgbClr val="000000"/>
                </a:solidFill>
                <a:effectLst/>
                <a:latin typeface="Calibri" panose="020F0502020204030204" pitchFamily="34" charset="0"/>
              </a:rPr>
              <a:t>Might your dream job/career involve working with freelancers?</a:t>
            </a:r>
          </a:p>
          <a:p>
            <a:pPr marL="171450" indent="-171450" algn="l">
              <a:buFont typeface="Arial" panose="020B0604020202020204" pitchFamily="34" charset="0"/>
              <a:buChar char="•"/>
            </a:pPr>
            <a:r>
              <a:rPr lang="en-GB" sz="1200" b="0" i="0" dirty="0">
                <a:solidFill>
                  <a:srgbClr val="000000"/>
                </a:solidFill>
                <a:effectLst/>
                <a:latin typeface="Calibri" panose="020F0502020204030204" pitchFamily="34" charset="0"/>
              </a:rPr>
              <a:t>Why is it important that everyone develops a good understanding of freelancing? </a:t>
            </a:r>
            <a:endParaRPr lang="en-GB" b="0" i="0"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GB" b="1" dirty="0">
              <a:cs typeface="Calibri"/>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35</a:t>
            </a:fld>
            <a:endParaRPr lang="en-US"/>
          </a:p>
        </p:txBody>
      </p:sp>
    </p:spTree>
    <p:extLst>
      <p:ext uri="{BB962C8B-B14F-4D97-AF65-F5344CB8AC3E}">
        <p14:creationId xmlns:p14="http://schemas.microsoft.com/office/powerpoint/2010/main" val="196608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36</a:t>
            </a:fld>
            <a:endParaRPr lang="en-US"/>
          </a:p>
        </p:txBody>
      </p:sp>
    </p:spTree>
    <p:extLst>
      <p:ext uri="{BB962C8B-B14F-4D97-AF65-F5344CB8AC3E}">
        <p14:creationId xmlns:p14="http://schemas.microsoft.com/office/powerpoint/2010/main" val="48346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find out what prior knowledge or experience students might have</a:t>
            </a:r>
          </a:p>
          <a:p>
            <a:r>
              <a:rPr lang="en-GB" b="1" i="0" dirty="0">
                <a:solidFill>
                  <a:srgbClr val="000000"/>
                </a:solidFill>
                <a:effectLst/>
                <a:latin typeface="YAFcfjveRFU 0"/>
              </a:rPr>
              <a:t>Part 1: What is freelancing?</a:t>
            </a:r>
            <a:endParaRPr lang="en-GB" dirty="0">
              <a:solidFill>
                <a:srgbClr val="000000"/>
              </a:solidFill>
              <a:effectLst/>
              <a:latin typeface="YAFcfjveRFU 0"/>
            </a:endParaRPr>
          </a:p>
          <a:p>
            <a:r>
              <a:rPr lang="en-GB" b="0" i="0" dirty="0">
                <a:solidFill>
                  <a:srgbClr val="000000"/>
                </a:solidFill>
                <a:effectLst/>
                <a:latin typeface="YAFcfjveRFU 0"/>
              </a:rPr>
              <a:t>Screen industries guide to freelancing – </a:t>
            </a:r>
            <a:r>
              <a:rPr lang="en-GB" b="0" i="0" dirty="0">
                <a:solidFill>
                  <a:srgbClr val="000000"/>
                </a:solidFill>
                <a:effectLst/>
                <a:latin typeface="YAFcfjveRFU 0"/>
                <a:hlinkClick r:id="rId3"/>
              </a:rPr>
              <a:t>The Freelance Toolkit</a:t>
            </a:r>
            <a:r>
              <a:rPr lang="en-GB" b="0" i="0" dirty="0">
                <a:solidFill>
                  <a:srgbClr val="000000"/>
                </a:solidFill>
                <a:effectLst/>
                <a:latin typeface="YAFcfjveRFU 0"/>
              </a:rPr>
              <a:t>, ScreenSkills</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4</a:t>
            </a:fld>
            <a:endParaRPr lang="en-US"/>
          </a:p>
        </p:txBody>
      </p:sp>
    </p:spTree>
    <p:extLst>
      <p:ext uri="{BB962C8B-B14F-4D97-AF65-F5344CB8AC3E}">
        <p14:creationId xmlns:p14="http://schemas.microsoft.com/office/powerpoint/2010/main" val="368635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term “freelancing” come from? </a:t>
            </a:r>
          </a:p>
          <a:p>
            <a:r>
              <a:rPr lang="en-US" dirty="0"/>
              <a:t>What other terms are often used to describe freelance working modes and patterns?</a:t>
            </a:r>
          </a:p>
          <a:p>
            <a:r>
              <a:rPr lang="en-US" dirty="0"/>
              <a:t>What is the difference between working freelance and being employed? </a:t>
            </a:r>
          </a:p>
        </p:txBody>
      </p:sp>
      <p:sp>
        <p:nvSpPr>
          <p:cNvPr id="4" name="Slide Number Placeholder 3"/>
          <p:cNvSpPr>
            <a:spLocks noGrp="1"/>
          </p:cNvSpPr>
          <p:nvPr>
            <p:ph type="sldNum" sz="quarter" idx="5"/>
          </p:nvPr>
        </p:nvSpPr>
        <p:spPr/>
        <p:txBody>
          <a:bodyPr/>
          <a:lstStyle/>
          <a:p>
            <a:fld id="{4A13A778-706F-7A44-AE75-0F1A33B29F7F}" type="slidenum">
              <a:rPr lang="en-US" smtClean="0"/>
              <a:t>5</a:t>
            </a:fld>
            <a:endParaRPr lang="en-US"/>
          </a:p>
        </p:txBody>
      </p:sp>
    </p:spTree>
    <p:extLst>
      <p:ext uri="{BB962C8B-B14F-4D97-AF65-F5344CB8AC3E}">
        <p14:creationId xmlns:p14="http://schemas.microsoft.com/office/powerpoint/2010/main" val="80935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d5b5f52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The evolution of freelancing</a:t>
            </a:r>
            <a:endParaRPr lang="en-GB" dirty="0">
              <a:solidFill>
                <a:srgbClr val="000000"/>
              </a:solidFill>
              <a:effectLst/>
              <a:latin typeface="YAFcfjveRFU 0"/>
            </a:endParaRPr>
          </a:p>
          <a:p>
            <a:r>
              <a:rPr lang="en-GB" b="1" i="0" dirty="0">
                <a:solidFill>
                  <a:srgbClr val="000000"/>
                </a:solidFill>
                <a:effectLst/>
                <a:latin typeface="YAFcfjveRFU 0"/>
              </a:rPr>
              <a:t>Where does the term freelancing come from? </a:t>
            </a:r>
            <a:endParaRPr lang="en-GB" dirty="0">
              <a:solidFill>
                <a:srgbClr val="000000"/>
              </a:solidFill>
              <a:effectLst/>
              <a:latin typeface="YAFcfjveRFU 0"/>
            </a:endParaRPr>
          </a:p>
          <a:p>
            <a:r>
              <a:rPr lang="en-GB" b="0" i="0" dirty="0">
                <a:solidFill>
                  <a:srgbClr val="000000"/>
                </a:solidFill>
                <a:effectLst/>
                <a:latin typeface="YAFcfjveRFU 0"/>
              </a:rPr>
              <a:t>The term "freelancing" can be traced back several centuries. It derives from the medieval era, specifically the 14th and 15th centuries, when skilled individuals known as "free lances" offered their services to various parties. During this time, Europe was experiencing widespread warfare, and armies often faced shortages of soldiers. To meet this demand, mercenaries or freelance fighters would offer their services to different armies or factions, fighting for the highest bidder. These freelance fighters were not permanently attached to any particular army, but rather operated as independent contractors, hence the term "free lances.”</a:t>
            </a:r>
          </a:p>
          <a:p>
            <a:r>
              <a:rPr lang="en-GB" b="0" i="0" dirty="0">
                <a:solidFill>
                  <a:srgbClr val="000000"/>
                </a:solidFill>
                <a:effectLst/>
                <a:latin typeface="YAFcfjveRFU 0"/>
              </a:rPr>
              <a:t>The term "free lance" itself referred to the weapon these mercenaries carried, a long, slender spear called a "lance". These fighters would offer their skills and combat expertise to whoever was willing to pay, without committing to a long-term allegiance. They were essentially self-employed warriors who worked on a project-by-project basis.</a:t>
            </a:r>
            <a:endParaRPr lang="en-GB" dirty="0">
              <a:solidFill>
                <a:srgbClr val="000000"/>
              </a:solidFill>
              <a:effectLst/>
              <a:latin typeface="YAFcfjveRFU 0"/>
            </a:endParaRPr>
          </a:p>
          <a:p>
            <a:r>
              <a:rPr lang="en-GB" b="0" i="0" dirty="0">
                <a:solidFill>
                  <a:srgbClr val="000000"/>
                </a:solidFill>
                <a:effectLst/>
                <a:latin typeface="YAFcfjveRFU 0"/>
              </a:rPr>
              <a:t>Over time, the concept of freelancing extended beyond the realm of warfare and became associated with various skilled trades and professions. Artists, writers, and craftsmen began adopting the term to describe their independent work arrangements, where they would offer their services to different patrons or clients on a per-project basis.</a:t>
            </a:r>
            <a:endParaRPr lang="en-GB" dirty="0">
              <a:solidFill>
                <a:srgbClr val="000000"/>
              </a:solidFill>
              <a:effectLst/>
              <a:latin typeface="YAFcfjveRFU 0"/>
            </a:endParaRPr>
          </a:p>
          <a:p>
            <a:r>
              <a:rPr lang="en-GB" b="0" i="0" dirty="0">
                <a:solidFill>
                  <a:srgbClr val="000000"/>
                </a:solidFill>
                <a:effectLst/>
                <a:latin typeface="YAFcfjveRFU 0"/>
              </a:rPr>
              <a:t>In the 19th and early 20th centuries, the term "freelance" started to be commonly used in literary and journalism fields. Freelance writers, for example, would write articles or stories and sell them to multiple publications without being employed by any specific newspaper or magazine. This further solidified the idea of freelancing as a form of independent work.</a:t>
            </a:r>
            <a:endParaRPr lang="en-GB" dirty="0">
              <a:solidFill>
                <a:srgbClr val="000000"/>
              </a:solidFill>
              <a:effectLst/>
              <a:latin typeface="YAFcfjveRFU 0"/>
            </a:endParaRPr>
          </a:p>
          <a:p>
            <a:r>
              <a:rPr lang="en-GB" b="0" i="0" dirty="0">
                <a:solidFill>
                  <a:srgbClr val="000000"/>
                </a:solidFill>
                <a:effectLst/>
                <a:latin typeface="YAFcfjveRFU 0"/>
              </a:rPr>
              <a:t>In recent decades, the rise of the digital age and the gig economy has further popularized freelancing across many different industries. With the advent of online platforms and marketplaces, freelancers can now connect with clients and offer their services globally, expanding their reach and opportunities for independent work.</a:t>
            </a:r>
            <a:endParaRPr lang="en-GB" dirty="0">
              <a:solidFill>
                <a:srgbClr val="000000"/>
              </a:solidFill>
              <a:effectLst/>
              <a:latin typeface="YAFcfjveRFU 0"/>
            </a:endParaRPr>
          </a:p>
          <a:p>
            <a:r>
              <a:rPr lang="en-GB" b="0" i="0" dirty="0">
                <a:solidFill>
                  <a:srgbClr val="000000"/>
                </a:solidFill>
                <a:effectLst/>
                <a:latin typeface="YAFcfjveRFU 0"/>
              </a:rPr>
              <a:t>Today, freelancing encompasses a wide range of professions, including writing, graphic design, programming, consulting, and more. It is a viable career choice and works well for those seeking flexibility, autonomy, and the ability to work on diverse projects with different clients. The term "freelancing" continues to evolve as new industries emerge and the nature of work undergoes further transformations.</a:t>
            </a:r>
            <a:endParaRPr lang="en-GB" dirty="0">
              <a:solidFill>
                <a:srgbClr val="000000"/>
              </a:solidFill>
              <a:effectLst/>
              <a:latin typeface="YAFcfjveRFU 0"/>
            </a:endParaRPr>
          </a:p>
          <a:p>
            <a:endParaRPr lang="en-GB" dirty="0">
              <a:solidFill>
                <a:srgbClr val="000000"/>
              </a:solidFill>
              <a:effectLst/>
              <a:latin typeface="YAFcfjveRFU 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112" name="Google Shape;112;g5d5b5f52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4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Words and terms used to describe freelancers: </a:t>
            </a:r>
            <a:endParaRPr lang="en-GB" dirty="0">
              <a:solidFill>
                <a:srgbClr val="000000"/>
              </a:solidFill>
              <a:effectLst/>
              <a:latin typeface="YAFcfjveRFU 0"/>
            </a:endParaRPr>
          </a:p>
          <a:p>
            <a:r>
              <a:rPr lang="en-GB" b="0" i="0" dirty="0">
                <a:solidFill>
                  <a:srgbClr val="000000"/>
                </a:solidFill>
                <a:effectLst/>
                <a:latin typeface="YAFcfjveRFU 0"/>
              </a:rPr>
              <a:t>According to HMRC (His Majesty’s Revenue and Customs). If you start </a:t>
            </a:r>
            <a:r>
              <a:rPr lang="en-GB" b="1" i="0" dirty="0">
                <a:solidFill>
                  <a:srgbClr val="000000"/>
                </a:solidFill>
                <a:effectLst/>
                <a:latin typeface="YAFcfjveRFU 0"/>
                <a:hlinkClick r:id="rId3"/>
              </a:rPr>
              <a:t>working for yourself</a:t>
            </a:r>
            <a:r>
              <a:rPr lang="en-GB" b="0" i="0" dirty="0">
                <a:solidFill>
                  <a:srgbClr val="000000"/>
                </a:solidFill>
                <a:effectLst/>
                <a:latin typeface="YAFcfjveRFU 0"/>
              </a:rPr>
              <a:t>, you’re classed as a </a:t>
            </a:r>
            <a:r>
              <a:rPr lang="en-GB" b="1" i="0" dirty="0">
                <a:solidFill>
                  <a:srgbClr val="000000"/>
                </a:solidFill>
                <a:effectLst/>
                <a:latin typeface="YAFcfjveRFU 0"/>
              </a:rPr>
              <a:t>sole trader</a:t>
            </a:r>
            <a:r>
              <a:rPr lang="en-GB" b="0" i="0" dirty="0">
                <a:solidFill>
                  <a:srgbClr val="000000"/>
                </a:solidFill>
                <a:effectLst/>
                <a:latin typeface="YAFcfjveRFU 0"/>
              </a:rPr>
              <a:t>. This means you’re </a:t>
            </a:r>
            <a:r>
              <a:rPr lang="en-GB" b="1" i="0" dirty="0">
                <a:solidFill>
                  <a:srgbClr val="000000"/>
                </a:solidFill>
                <a:effectLst/>
                <a:latin typeface="YAFcfjveRFU 0"/>
              </a:rPr>
              <a:t>self-employed</a:t>
            </a:r>
            <a:r>
              <a:rPr lang="en-GB" b="0" i="0" dirty="0">
                <a:solidFill>
                  <a:srgbClr val="000000"/>
                </a:solidFill>
                <a:effectLst/>
                <a:latin typeface="YAFcfjveRFU 0"/>
              </a:rPr>
              <a:t> - even if you have not yet told HMRC.</a:t>
            </a:r>
            <a:endParaRPr lang="en-GB" dirty="0">
              <a:solidFill>
                <a:srgbClr val="000000"/>
              </a:solidFill>
              <a:effectLst/>
              <a:latin typeface="YAFcfjveRFU 0"/>
            </a:endParaRPr>
          </a:p>
          <a:p>
            <a:r>
              <a:rPr lang="en-GB" b="0" i="0" dirty="0">
                <a:solidFill>
                  <a:srgbClr val="000000"/>
                </a:solidFill>
                <a:effectLst/>
                <a:latin typeface="YAFcfjveRFU 0"/>
              </a:rPr>
              <a:t>You’re </a:t>
            </a:r>
            <a:r>
              <a:rPr lang="en-GB" b="1" i="0" dirty="0">
                <a:solidFill>
                  <a:srgbClr val="000000"/>
                </a:solidFill>
                <a:effectLst/>
                <a:latin typeface="YAFcfjveRFU 0"/>
              </a:rPr>
              <a:t>self-employed</a:t>
            </a:r>
            <a:r>
              <a:rPr lang="en-GB" b="0" i="0" dirty="0">
                <a:solidFill>
                  <a:srgbClr val="000000"/>
                </a:solidFill>
                <a:effectLst/>
                <a:latin typeface="YAFcfjveRFU 0"/>
              </a:rPr>
              <a:t> if you run your own business as an individual and </a:t>
            </a:r>
            <a:r>
              <a:rPr lang="en-GB" b="1" i="0" dirty="0">
                <a:solidFill>
                  <a:srgbClr val="000000"/>
                </a:solidFill>
                <a:effectLst/>
                <a:latin typeface="YAFcfjveRFU 0"/>
                <a:hlinkClick r:id="rId3"/>
              </a:rPr>
              <a:t>work for yourself</a:t>
            </a:r>
            <a:r>
              <a:rPr lang="en-GB" b="0" i="0" dirty="0">
                <a:solidFill>
                  <a:srgbClr val="000000"/>
                </a:solidFill>
                <a:effectLst/>
                <a:latin typeface="YAFcfjveRFU 0"/>
              </a:rPr>
              <a:t>. This is also known as being a </a:t>
            </a:r>
            <a:r>
              <a:rPr lang="en-GB" b="1" i="0" dirty="0">
                <a:solidFill>
                  <a:srgbClr val="000000"/>
                </a:solidFill>
                <a:effectLst/>
                <a:latin typeface="YAFcfjveRFU 0"/>
              </a:rPr>
              <a:t>sole trader</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When you work in this way you can keep all your business’s profits after you’ve paid tax on them. You’re personally responsible for any losses your business makes. You must also follow certain rules on running and naming your business.</a:t>
            </a:r>
            <a:endParaRPr lang="en-GB" dirty="0">
              <a:solidFill>
                <a:srgbClr val="000000"/>
              </a:solidFill>
              <a:effectLst/>
              <a:latin typeface="YAFcfjveRFU 0"/>
            </a:endParaRPr>
          </a:p>
          <a:p>
            <a:r>
              <a:rPr lang="en-GB" b="1" i="0" dirty="0">
                <a:solidFill>
                  <a:srgbClr val="000000"/>
                </a:solidFill>
                <a:effectLst/>
                <a:latin typeface="YAFcfjveRFU 0"/>
              </a:rPr>
              <a:t>What is the gig economy/gig worker?</a:t>
            </a:r>
            <a:endParaRPr lang="en-GB" dirty="0">
              <a:solidFill>
                <a:srgbClr val="000000"/>
              </a:solidFill>
              <a:effectLst/>
              <a:latin typeface="YAFcfjveRFU 0"/>
            </a:endParaRPr>
          </a:p>
          <a:p>
            <a:r>
              <a:rPr lang="en-GB" b="0" i="0" dirty="0">
                <a:solidFill>
                  <a:srgbClr val="000000"/>
                </a:solidFill>
                <a:effectLst/>
                <a:latin typeface="YAFcfjveRFU 0"/>
              </a:rPr>
              <a:t>For many years, musicians and comedians have used the term “gig” to describe the one-off performance appearances that they make. The </a:t>
            </a:r>
            <a:r>
              <a:rPr lang="en-GB" b="1" i="0" dirty="0">
                <a:solidFill>
                  <a:srgbClr val="000000"/>
                </a:solidFill>
                <a:effectLst/>
                <a:latin typeface="YAFcfjveRFU 0"/>
              </a:rPr>
              <a:t>gig economy</a:t>
            </a:r>
            <a:r>
              <a:rPr lang="en-GB" b="0" i="0" dirty="0">
                <a:solidFill>
                  <a:srgbClr val="000000"/>
                </a:solidFill>
                <a:effectLst/>
                <a:latin typeface="YAFcfjveRFU 0"/>
              </a:rPr>
              <a:t> gets its name from this; each piece of work undertaken by </a:t>
            </a:r>
            <a:r>
              <a:rPr lang="en-GB" b="1" i="0" dirty="0">
                <a:solidFill>
                  <a:srgbClr val="000000"/>
                </a:solidFill>
                <a:effectLst/>
                <a:latin typeface="YAFcfjveRFU 0"/>
              </a:rPr>
              <a:t>self-employed</a:t>
            </a:r>
            <a:r>
              <a:rPr lang="en-GB" b="0" i="0" dirty="0">
                <a:solidFill>
                  <a:srgbClr val="000000"/>
                </a:solidFill>
                <a:effectLst/>
                <a:latin typeface="YAFcfjveRFU 0"/>
              </a:rPr>
              <a:t> individuals being similar to an individual “gig” for entertainers. It is a free-market system where those contracting the work and the independent workers providing the work, engage in usually an on-demand, short-term work arrangement. A </a:t>
            </a:r>
            <a:r>
              <a:rPr lang="en-GB" b="1" i="0" dirty="0">
                <a:solidFill>
                  <a:srgbClr val="000000"/>
                </a:solidFill>
                <a:effectLst/>
                <a:latin typeface="YAFcfjveRFU 0"/>
              </a:rPr>
              <a:t>gig worker</a:t>
            </a:r>
            <a:r>
              <a:rPr lang="en-GB" b="0" i="0" dirty="0">
                <a:solidFill>
                  <a:srgbClr val="000000"/>
                </a:solidFill>
                <a:effectLst/>
                <a:latin typeface="YAFcfjveRFU 0"/>
              </a:rPr>
              <a:t> works in the </a:t>
            </a:r>
            <a:r>
              <a:rPr lang="en-GB" b="1" i="0" dirty="0">
                <a:solidFill>
                  <a:srgbClr val="000000"/>
                </a:solidFill>
                <a:effectLst/>
                <a:latin typeface="YAFcfjveRFU 0"/>
              </a:rPr>
              <a:t>gig economy</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rPr>
              <a:t>A working definition of the </a:t>
            </a:r>
            <a:r>
              <a:rPr lang="en-GB" b="1" i="0" dirty="0">
                <a:solidFill>
                  <a:srgbClr val="000000"/>
                </a:solidFill>
                <a:effectLst/>
                <a:latin typeface="YAFcfjveRFU 0"/>
              </a:rPr>
              <a:t>gig economy</a:t>
            </a:r>
            <a:r>
              <a:rPr lang="en-GB" b="0" i="0" dirty="0">
                <a:solidFill>
                  <a:srgbClr val="000000"/>
                </a:solidFill>
                <a:effectLst/>
                <a:latin typeface="YAFcfjveRFU 0"/>
              </a:rPr>
              <a:t> was created in consultation with the Department for Business, Energy and Industrial Strategy (</a:t>
            </a:r>
            <a:r>
              <a:rPr lang="en-GB" b="0" i="0" dirty="0">
                <a:solidFill>
                  <a:srgbClr val="000000"/>
                </a:solidFill>
                <a:effectLst/>
                <a:latin typeface="YAFcfjveRFU 0"/>
                <a:hlinkClick r:id="rId4"/>
              </a:rPr>
              <a:t>BEIS</a:t>
            </a:r>
            <a:r>
              <a:rPr lang="en-GB" b="0" i="0" dirty="0">
                <a:solidFill>
                  <a:srgbClr val="000000"/>
                </a:solidFill>
                <a:effectLst/>
                <a:latin typeface="YAFcfjveRFU 0"/>
              </a:rPr>
              <a:t>) and the </a:t>
            </a:r>
            <a:r>
              <a:rPr lang="en-GB" b="0" i="0" dirty="0">
                <a:solidFill>
                  <a:srgbClr val="000000"/>
                </a:solidFill>
                <a:effectLst/>
                <a:latin typeface="YAFcfjveRFU 0"/>
                <a:hlinkClick r:id="rId5"/>
              </a:rPr>
              <a:t>Institute for Employment Studies</a:t>
            </a:r>
            <a:r>
              <a:rPr lang="en-GB" b="0" i="0" dirty="0">
                <a:solidFill>
                  <a:srgbClr val="000000"/>
                </a:solidFill>
                <a:effectLst/>
                <a:latin typeface="YAFcfjveRFU 0"/>
              </a:rPr>
              <a:t> as, “The </a:t>
            </a:r>
            <a:r>
              <a:rPr lang="en-GB" b="1" i="0" dirty="0">
                <a:solidFill>
                  <a:srgbClr val="000000"/>
                </a:solidFill>
                <a:effectLst/>
                <a:latin typeface="YAFcfjveRFU 0"/>
              </a:rPr>
              <a:t>gig economy</a:t>
            </a:r>
            <a:r>
              <a:rPr lang="en-GB" b="0" i="0" dirty="0">
                <a:solidFill>
                  <a:srgbClr val="000000"/>
                </a:solidFill>
                <a:effectLst/>
                <a:latin typeface="YAFcfjveRFU 0"/>
              </a:rPr>
              <a:t> involves the exchange of labour for money between individuals or companies via digital platforms that actively facilitate matching between providers and customers, on a short-term and payment by task basis.”</a:t>
            </a:r>
            <a:endParaRPr lang="en-GB" dirty="0">
              <a:solidFill>
                <a:srgbClr val="000000"/>
              </a:solidFill>
              <a:effectLst/>
              <a:latin typeface="YAFcfjveRFU 0"/>
            </a:endParaRPr>
          </a:p>
          <a:p>
            <a:r>
              <a:rPr lang="en-GB" b="1" i="0" dirty="0">
                <a:solidFill>
                  <a:srgbClr val="000000"/>
                </a:solidFill>
                <a:effectLst/>
                <a:latin typeface="YAFcfjveRFU 0"/>
              </a:rPr>
              <a:t>(Gig) workers</a:t>
            </a:r>
            <a:r>
              <a:rPr lang="en-GB" b="0" i="0" dirty="0">
                <a:solidFill>
                  <a:srgbClr val="000000"/>
                </a:solidFill>
                <a:effectLst/>
                <a:latin typeface="YAFcfjveRFU 0"/>
              </a:rPr>
              <a:t> are usually paid an agreed rate on completion of the projects, tasks or “gigs” instead of being paid for the amount of time that they work, although some gigs may be on an hourly or daily rate basis.</a:t>
            </a:r>
            <a:endParaRPr lang="en-GB" dirty="0">
              <a:solidFill>
                <a:srgbClr val="000000"/>
              </a:solidFill>
              <a:effectLst/>
              <a:latin typeface="YAFcfjveRFU 0"/>
            </a:endParaRPr>
          </a:p>
          <a:p>
            <a:r>
              <a:rPr lang="en-GB" b="0" i="0" dirty="0">
                <a:solidFill>
                  <a:srgbClr val="000000"/>
                </a:solidFill>
                <a:effectLst/>
                <a:latin typeface="YAFcfjveRFU 0"/>
              </a:rPr>
              <a:t>For example, rather than being paid an hourly rate, a gig delivery driver may be paid a set amount per delivery made or for a set number of deliveries per day. Each individual gig or assignment usually accounts for only a part of a gig worker’s total income.</a:t>
            </a:r>
            <a:endParaRPr lang="en-GB" dirty="0">
              <a:solidFill>
                <a:srgbClr val="000000"/>
              </a:solidFill>
              <a:effectLst/>
              <a:latin typeface="YAFcfjveRFU 0"/>
            </a:endParaRPr>
          </a:p>
          <a:p>
            <a:r>
              <a:rPr lang="en-GB" b="0" i="0" dirty="0">
                <a:solidFill>
                  <a:srgbClr val="000000"/>
                </a:solidFill>
                <a:effectLst/>
                <a:latin typeface="YAFcfjveRFU 0"/>
              </a:rPr>
              <a:t>The internet and apps are now key to the </a:t>
            </a:r>
            <a:r>
              <a:rPr lang="en-GB" b="1" i="0" dirty="0">
                <a:solidFill>
                  <a:srgbClr val="000000"/>
                </a:solidFill>
                <a:effectLst/>
                <a:latin typeface="YAFcfjveRFU 0"/>
              </a:rPr>
              <a:t>gig worker</a:t>
            </a:r>
            <a:r>
              <a:rPr lang="en-GB" b="0" i="0" dirty="0">
                <a:solidFill>
                  <a:srgbClr val="000000"/>
                </a:solidFill>
                <a:effectLst/>
                <a:latin typeface="YAFcfjveRFU 0"/>
              </a:rPr>
              <a:t>, whether they are full-time or part-time workers. Employers or consumers can request services or products and can be matched to a gig worker. The app or internet can help work out payments and charges, ensure that the worker has the right skills, do marketing for the worker, and advertise gig jobs for an individual or a company.</a:t>
            </a:r>
          </a:p>
          <a:p>
            <a:r>
              <a:rPr lang="en-GB" b="1" i="0" dirty="0">
                <a:solidFill>
                  <a:srgbClr val="000000"/>
                </a:solidFill>
                <a:effectLst/>
                <a:latin typeface="YAFcfjveRFU 0"/>
              </a:rPr>
              <a:t>Side hustle</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side hustle</a:t>
            </a:r>
            <a:r>
              <a:rPr lang="en-GB" b="0" i="0" dirty="0">
                <a:solidFill>
                  <a:srgbClr val="000000"/>
                </a:solidFill>
                <a:effectLst/>
                <a:latin typeface="YAFcfjveRFU 0"/>
              </a:rPr>
              <a:t> is a piece of work or a job that you get paid for doing in addition to doing your main job.</a:t>
            </a:r>
            <a:endParaRPr lang="en-GB" dirty="0">
              <a:solidFill>
                <a:srgbClr val="000000"/>
              </a:solidFill>
              <a:effectLst/>
              <a:latin typeface="YAFcfjveRFU 0"/>
            </a:endParaRPr>
          </a:p>
          <a:p>
            <a:r>
              <a:rPr lang="en-GB" b="1" i="0" dirty="0">
                <a:solidFill>
                  <a:srgbClr val="000000"/>
                </a:solidFill>
                <a:effectLst/>
                <a:latin typeface="YAFcfjveRFU 0"/>
              </a:rPr>
              <a:t>What Is a Portfolio Career?</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portfolio career</a:t>
            </a:r>
            <a:r>
              <a:rPr lang="en-GB" b="0" i="0" dirty="0">
                <a:solidFill>
                  <a:srgbClr val="000000"/>
                </a:solidFill>
                <a:effectLst/>
                <a:latin typeface="YAFcfjveRFU 0"/>
              </a:rPr>
              <a:t> is a way to define a career that encompasses several related or unrelated jobs. Also known affectionately as “</a:t>
            </a:r>
            <a:r>
              <a:rPr lang="en-GB" b="1" i="0" dirty="0">
                <a:solidFill>
                  <a:srgbClr val="000000"/>
                </a:solidFill>
                <a:effectLst/>
                <a:latin typeface="YAFcfjveRFU 0"/>
              </a:rPr>
              <a:t>slashers</a:t>
            </a:r>
            <a:r>
              <a:rPr lang="en-GB" b="0" i="0" dirty="0">
                <a:solidFill>
                  <a:srgbClr val="000000"/>
                </a:solidFill>
                <a:effectLst/>
                <a:latin typeface="YAFcfjveRFU 0"/>
              </a:rPr>
              <a:t>”, or “</a:t>
            </a:r>
            <a:r>
              <a:rPr lang="en-GB" b="1" i="0" dirty="0">
                <a:solidFill>
                  <a:srgbClr val="000000"/>
                </a:solidFill>
                <a:effectLst/>
                <a:latin typeface="YAFcfjveRFU 0"/>
              </a:rPr>
              <a:t>multi-hyphenates</a:t>
            </a:r>
            <a:r>
              <a:rPr lang="en-GB" b="0" i="0" dirty="0">
                <a:solidFill>
                  <a:srgbClr val="000000"/>
                </a:solidFill>
                <a:effectLst/>
                <a:latin typeface="YAFcfjveRFU 0"/>
              </a:rPr>
              <a:t>”. People with </a:t>
            </a:r>
            <a:r>
              <a:rPr lang="en-GB" b="1" i="0" dirty="0">
                <a:solidFill>
                  <a:srgbClr val="000000"/>
                </a:solidFill>
                <a:effectLst/>
                <a:latin typeface="YAFcfjveRFU 0"/>
              </a:rPr>
              <a:t>portfolio careers</a:t>
            </a:r>
            <a:r>
              <a:rPr lang="en-GB" b="0" i="0" dirty="0">
                <a:solidFill>
                  <a:srgbClr val="000000"/>
                </a:solidFill>
                <a:effectLst/>
                <a:latin typeface="YAFcfjveRFU 0"/>
              </a:rPr>
              <a:t> may boast various job titles, like writer/photographer or graphic designer-stylist. </a:t>
            </a:r>
            <a:endParaRPr lang="en-GB" dirty="0">
              <a:solidFill>
                <a:srgbClr val="000000"/>
              </a:solidFill>
              <a:effectLst/>
              <a:latin typeface="YAFcfjveRFU 0"/>
            </a:endParaRPr>
          </a:p>
          <a:p>
            <a:r>
              <a:rPr lang="en-GB" b="0" i="0" dirty="0">
                <a:solidFill>
                  <a:srgbClr val="000000"/>
                </a:solidFill>
                <a:effectLst/>
                <a:latin typeface="YAFcfjveRFU 0"/>
              </a:rPr>
              <a:t>If you have a </a:t>
            </a:r>
            <a:r>
              <a:rPr lang="en-GB" b="1" i="0" dirty="0">
                <a:solidFill>
                  <a:srgbClr val="000000"/>
                </a:solidFill>
                <a:effectLst/>
                <a:latin typeface="YAFcfjveRFU 0"/>
              </a:rPr>
              <a:t>portfolio career</a:t>
            </a:r>
            <a:r>
              <a:rPr lang="en-GB" b="0" i="0" dirty="0">
                <a:solidFill>
                  <a:srgbClr val="000000"/>
                </a:solidFill>
                <a:effectLst/>
                <a:latin typeface="YAFcfjveRFU 0"/>
              </a:rPr>
              <a:t> you can hold a variety of job types (e.g. full-time job, gig worker, or freelancer) and you may work various positions simultaneously or at different points in time. </a:t>
            </a:r>
            <a:endParaRPr lang="en-GB" dirty="0">
              <a:solidFill>
                <a:srgbClr val="000000"/>
              </a:solidFill>
              <a:effectLst/>
              <a:latin typeface="YAFcfjveRFU 0"/>
            </a:endParaRPr>
          </a:p>
          <a:p>
            <a:r>
              <a:rPr lang="en-GB" b="0" i="0" dirty="0">
                <a:solidFill>
                  <a:srgbClr val="000000"/>
                </a:solidFill>
                <a:effectLst/>
                <a:latin typeface="YAFcfjveRFU 0"/>
              </a:rPr>
              <a:t>For example, a writer might pen articles for an online magazine and write press releases for a corporate business too. Or a worker might have a full-time job as an account manager that pays the bills but doesn’t soothe their soul, so they pursue their creative passions with part-time work as a DJ at nights and on weekends. </a:t>
            </a:r>
            <a:endParaRPr lang="en-GB" dirty="0">
              <a:solidFill>
                <a:srgbClr val="000000"/>
              </a:solidFill>
              <a:effectLst/>
              <a:latin typeface="YAFcfjveRFU 0"/>
            </a:endParaRPr>
          </a:p>
          <a:p>
            <a:r>
              <a:rPr lang="en-GB" b="0" i="0" dirty="0">
                <a:solidFill>
                  <a:srgbClr val="000000"/>
                </a:solidFill>
                <a:effectLst/>
                <a:latin typeface="YAFcfjveRFU 0"/>
                <a:hlinkClick r:id="rId6"/>
              </a:rPr>
              <a:t>Why creative industries encourage portfolio careers</a:t>
            </a:r>
            <a:r>
              <a:rPr lang="en-GB" b="0" i="0" dirty="0">
                <a:solidFill>
                  <a:srgbClr val="000000"/>
                </a:solidFill>
                <a:effectLst/>
                <a:latin typeface="YAFcfjveRFU 0"/>
              </a:rPr>
              <a:t> - ScreenSkills.</a:t>
            </a:r>
            <a:endParaRPr lang="en-GB" dirty="0">
              <a:solidFill>
                <a:srgbClr val="000000"/>
              </a:solidFill>
              <a:effectLst/>
              <a:latin typeface="YAFcfjveRFU 0"/>
            </a:endParaRPr>
          </a:p>
          <a:p>
            <a:r>
              <a:rPr lang="en-GB" b="1" i="0" dirty="0">
                <a:solidFill>
                  <a:srgbClr val="000000"/>
                </a:solidFill>
                <a:effectLst/>
                <a:latin typeface="YAFcfjveRFU 0"/>
              </a:rPr>
              <a:t>Contractor</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contractor</a:t>
            </a:r>
            <a:r>
              <a:rPr lang="en-GB" b="0" i="0" dirty="0">
                <a:solidFill>
                  <a:srgbClr val="000000"/>
                </a:solidFill>
                <a:effectLst/>
                <a:latin typeface="YAFcfjveRFU 0"/>
              </a:rPr>
              <a:t> is a professional who provides services to clients for a set period or for the duration of a project. The term refers primarily to those working in construction, engineering or technology. Generally, </a:t>
            </a:r>
            <a:r>
              <a:rPr lang="en-GB" b="1" i="0" dirty="0">
                <a:solidFill>
                  <a:srgbClr val="000000"/>
                </a:solidFill>
                <a:effectLst/>
                <a:latin typeface="YAFcfjveRFU 0"/>
              </a:rPr>
              <a:t>contractors</a:t>
            </a:r>
            <a:r>
              <a:rPr lang="en-GB" b="0" i="0" dirty="0">
                <a:solidFill>
                  <a:srgbClr val="000000"/>
                </a:solidFill>
                <a:effectLst/>
                <a:latin typeface="YAFcfjveRFU 0"/>
              </a:rPr>
              <a:t> are experts in a certain skill and businesses hire them for projects that require their specialist services.</a:t>
            </a:r>
            <a:endParaRPr lang="en-GB" dirty="0">
              <a:solidFill>
                <a:srgbClr val="000000"/>
              </a:solidFill>
              <a:effectLst/>
              <a:latin typeface="YAFcfjveRFU 0"/>
            </a:endParaRPr>
          </a:p>
          <a:p>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7</a:t>
            </a:fld>
            <a:endParaRPr lang="en-US"/>
          </a:p>
        </p:txBody>
      </p:sp>
    </p:spTree>
    <p:extLst>
      <p:ext uri="{BB962C8B-B14F-4D97-AF65-F5344CB8AC3E}">
        <p14:creationId xmlns:p14="http://schemas.microsoft.com/office/powerpoint/2010/main" val="401223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Video: Freelancing vs Employment</a:t>
            </a:r>
            <a:endParaRPr lang="en-GB" dirty="0">
              <a:solidFill>
                <a:srgbClr val="000000"/>
              </a:solidFill>
              <a:effectLst/>
              <a:latin typeface="YAFcfjveRFU 0"/>
            </a:endParaRPr>
          </a:p>
          <a:p>
            <a:r>
              <a:rPr lang="en-GB" b="0" i="0" dirty="0">
                <a:solidFill>
                  <a:srgbClr val="000000"/>
                </a:solidFill>
                <a:effectLst/>
                <a:latin typeface="YAFcfjveRFU 0"/>
              </a:rPr>
              <a:t>There are lots of ways freelancing is different to employment.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Did this surprise you? </a:t>
            </a:r>
            <a:endParaRPr lang="en-GB" dirty="0"/>
          </a:p>
          <a:p>
            <a:pPr marL="171450" indent="-171450">
              <a:buFont typeface="Arial" panose="020B0604020202020204" pitchFamily="34" charset="0"/>
              <a:buChar char="•"/>
            </a:pPr>
            <a:r>
              <a:rPr lang="en-GB" b="0" i="0" dirty="0">
                <a:solidFill>
                  <a:srgbClr val="000000"/>
                </a:solidFill>
                <a:effectLst/>
              </a:rPr>
              <a:t>Is it appealing? Why? </a:t>
            </a:r>
            <a:endParaRPr lang="en-GB" dirty="0"/>
          </a:p>
          <a:p>
            <a:pPr marL="171450" indent="-171450">
              <a:buFont typeface="Arial" panose="020B0604020202020204" pitchFamily="34" charset="0"/>
              <a:buChar char="•"/>
            </a:pPr>
            <a:r>
              <a:rPr lang="en-GB" b="0" i="0" dirty="0">
                <a:solidFill>
                  <a:srgbClr val="000000"/>
                </a:solidFill>
                <a:effectLst/>
              </a:rPr>
              <a:t>Is it daunting? Why? </a:t>
            </a:r>
            <a:endParaRPr lang="en-GB" dirty="0"/>
          </a:p>
          <a:p>
            <a:pPr marL="171450" indent="-171450">
              <a:buFont typeface="Arial" panose="020B0604020202020204" pitchFamily="34" charset="0"/>
              <a:buChar char="•"/>
            </a:pPr>
            <a:r>
              <a:rPr lang="en-GB" b="0" i="0" dirty="0">
                <a:solidFill>
                  <a:srgbClr val="000000"/>
                </a:solidFill>
                <a:effectLst/>
              </a:rPr>
              <a:t>Do you know anyone who is a freelancer? </a:t>
            </a:r>
            <a:endParaRPr lang="en-GB" dirty="0"/>
          </a:p>
          <a:p>
            <a:pPr marL="171450" indent="-171450">
              <a:buFont typeface="Arial" panose="020B0604020202020204" pitchFamily="34" charset="0"/>
              <a:buChar char="•"/>
            </a:pPr>
            <a:r>
              <a:rPr lang="en-GB" b="0" i="0" dirty="0">
                <a:solidFill>
                  <a:srgbClr val="000000"/>
                </a:solidFill>
                <a:effectLst/>
              </a:rPr>
              <a:t>What do they do?</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8</a:t>
            </a:fld>
            <a:endParaRPr lang="en-US"/>
          </a:p>
        </p:txBody>
      </p:sp>
    </p:spTree>
    <p:extLst>
      <p:ext uri="{BB962C8B-B14F-4D97-AF65-F5344CB8AC3E}">
        <p14:creationId xmlns:p14="http://schemas.microsoft.com/office/powerpoint/2010/main" val="32432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Freelance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to find the next project that I’m going to work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negotiate my own rates and contracts with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get paid including tax and national 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submit an invoice and wait for payment.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my own equipment and tools to do my work and use those to deliver for all my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I’ve got 3 projects on the go with different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the flexibility to choose when and where I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responsible for reporting my income and paying tax and/or national insurance each year through self-assessment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I don't work, I don't get paid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Employment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work is subject to performance reviews and evaluations.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schedule is set by my boss / line manager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company provides all my equipment.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receive benefits such as health insurance and pension.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a designated workspace provided by the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am paid minus any tax and National Insurance contributions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boss / line manager is responsible for my workload and finding work for me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get paid when I'm on holiday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pay is regular (weekly / 4 weekly / monthly)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Open to interpretation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work full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pay taxes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a regular place I work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lvl="0" indent="0" algn="l" rtl="0">
              <a:spcBef>
                <a:spcPts val="0"/>
              </a:spcBef>
              <a:spcAft>
                <a:spcPts val="0"/>
              </a:spcAft>
              <a:buNone/>
            </a:pPr>
            <a:endParaRPr lang="en-GB"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12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19" y="5232400"/>
            <a:ext cx="2498115" cy="913380"/>
          </a:xfrm>
          <a:prstGeom prst="rect">
            <a:avLst/>
          </a:prstGeom>
        </p:spPr>
        <p:txBody>
          <a:bodyPr/>
          <a:lstStyle>
            <a:lvl1pPr marL="0" indent="0" algn="ctr">
              <a:buNone/>
              <a:defRPr sz="2000">
                <a:solidFill>
                  <a:schemeClr val="bg2"/>
                </a:solidFill>
              </a:defRPr>
            </a:lvl1pPr>
          </a:lstStyle>
          <a:p>
            <a:r>
              <a:rPr lang="en-GB"/>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4955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BCC92E2E-A5B1-F8DA-010A-E05504FEF6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C31D4C07-461E-ECE3-24C8-F27BBE45E7B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F1FE08E3-7618-ABD1-A1B7-4CDE31A4FC3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4" name="Picture 13" descr="A picture containing graphics, graphic design, font, screenshot&#10;&#10;Description automatically generated">
            <a:extLst>
              <a:ext uri="{FF2B5EF4-FFF2-40B4-BE49-F238E27FC236}">
                <a16:creationId xmlns:a16="http://schemas.microsoft.com/office/drawing/2014/main" id="{31A01AF6-8821-F57C-E567-C1861FA5B03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89847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E0D879A4-E608-7338-4D5E-F37C7CC55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9" name="Picture 8" descr="A picture containing text, font, screenshot, black&#10;&#10;Description automatically generated">
            <a:extLst>
              <a:ext uri="{FF2B5EF4-FFF2-40B4-BE49-F238E27FC236}">
                <a16:creationId xmlns:a16="http://schemas.microsoft.com/office/drawing/2014/main" id="{4F8D88BE-575D-40A8-83BA-63805E36B4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CA071295-2E33-832A-4047-9C97979EF3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7D226895-14B4-71A3-2873-D01F58D56C7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713480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font, screenshot, graphics, graphic design&#10;&#10;Description automatically generated">
            <a:extLst>
              <a:ext uri="{FF2B5EF4-FFF2-40B4-BE49-F238E27FC236}">
                <a16:creationId xmlns:a16="http://schemas.microsoft.com/office/drawing/2014/main" id="{7BDC7614-A53C-F5BD-A074-940C82812D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4" name="Picture 13" descr="A picture containing text, font, screenshot, black&#10;&#10;Description automatically generated">
            <a:extLst>
              <a:ext uri="{FF2B5EF4-FFF2-40B4-BE49-F238E27FC236}">
                <a16:creationId xmlns:a16="http://schemas.microsoft.com/office/drawing/2014/main" id="{7E9CF2DA-439E-6E70-BFA2-78153AF4705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365D0CC8-C850-EA21-9B51-D3777BE234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7" name="Picture 16" descr="A picture containing graphics, graphic design, font, screenshot&#10;&#10;Description automatically generated">
            <a:extLst>
              <a:ext uri="{FF2B5EF4-FFF2-40B4-BE49-F238E27FC236}">
                <a16:creationId xmlns:a16="http://schemas.microsoft.com/office/drawing/2014/main" id="{5572839F-7658-3D58-EECF-EC00E0341BA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959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Tree>
    <p:extLst>
      <p:ext uri="{BB962C8B-B14F-4D97-AF65-F5344CB8AC3E}">
        <p14:creationId xmlns:p14="http://schemas.microsoft.com/office/powerpoint/2010/main" val="1900350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13" name="Rectangle 12">
            <a:extLst>
              <a:ext uri="{FF2B5EF4-FFF2-40B4-BE49-F238E27FC236}">
                <a16:creationId xmlns:a16="http://schemas.microsoft.com/office/drawing/2014/main" id="{DEB92D3B-CFA4-8E26-65F4-38A0F44BADB9}"/>
              </a:ext>
            </a:extLst>
          </p:cNvPr>
          <p:cNvSpPr/>
          <p:nvPr userDrawn="1"/>
        </p:nvSpPr>
        <p:spPr>
          <a:xfrm rot="579093">
            <a:off x="8785404" y="-116052"/>
            <a:ext cx="1227330" cy="1110528"/>
          </a:xfrm>
          <a:custGeom>
            <a:avLst/>
            <a:gdLst>
              <a:gd name="connsiteX0" fmla="*/ 0 w 1223256"/>
              <a:gd name="connsiteY0" fmla="*/ 0 h 1223256"/>
              <a:gd name="connsiteX1" fmla="*/ 1223256 w 1223256"/>
              <a:gd name="connsiteY1" fmla="*/ 0 h 1223256"/>
              <a:gd name="connsiteX2" fmla="*/ 1223256 w 1223256"/>
              <a:gd name="connsiteY2" fmla="*/ 1223256 h 1223256"/>
              <a:gd name="connsiteX3" fmla="*/ 0 w 1223256"/>
              <a:gd name="connsiteY3" fmla="*/ 1223256 h 1223256"/>
              <a:gd name="connsiteX4" fmla="*/ 0 w 1223256"/>
              <a:gd name="connsiteY4" fmla="*/ 0 h 1223256"/>
              <a:gd name="connsiteX0" fmla="*/ 4074 w 1227330"/>
              <a:gd name="connsiteY0" fmla="*/ 0 h 1223256"/>
              <a:gd name="connsiteX1" fmla="*/ 1227330 w 1227330"/>
              <a:gd name="connsiteY1" fmla="*/ 0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4074 w 1227330"/>
              <a:gd name="connsiteY0" fmla="*/ 0 h 1223256"/>
              <a:gd name="connsiteX1" fmla="*/ 1227330 w 1227330"/>
              <a:gd name="connsiteY1" fmla="*/ 0 h 1223256"/>
              <a:gd name="connsiteX2" fmla="*/ 1218950 w 1227330"/>
              <a:gd name="connsiteY2" fmla="*/ 112728 h 1223256"/>
              <a:gd name="connsiteX3" fmla="*/ 1227330 w 1227330"/>
              <a:gd name="connsiteY3" fmla="*/ 1223256 h 1223256"/>
              <a:gd name="connsiteX4" fmla="*/ 4074 w 1227330"/>
              <a:gd name="connsiteY4" fmla="*/ 1223256 h 1223256"/>
              <a:gd name="connsiteX5" fmla="*/ 0 w 1227330"/>
              <a:gd name="connsiteY5" fmla="*/ 326209 h 1223256"/>
              <a:gd name="connsiteX6" fmla="*/ 4074 w 1227330"/>
              <a:gd name="connsiteY6" fmla="*/ 0 h 1223256"/>
              <a:gd name="connsiteX0" fmla="*/ 1227330 w 1318770"/>
              <a:gd name="connsiteY0" fmla="*/ 0 h 1223256"/>
              <a:gd name="connsiteX1" fmla="*/ 1218950 w 1318770"/>
              <a:gd name="connsiteY1" fmla="*/ 112728 h 1223256"/>
              <a:gd name="connsiteX2" fmla="*/ 1227330 w 1318770"/>
              <a:gd name="connsiteY2" fmla="*/ 1223256 h 1223256"/>
              <a:gd name="connsiteX3" fmla="*/ 4074 w 1318770"/>
              <a:gd name="connsiteY3" fmla="*/ 1223256 h 1223256"/>
              <a:gd name="connsiteX4" fmla="*/ 0 w 1318770"/>
              <a:gd name="connsiteY4" fmla="*/ 326209 h 1223256"/>
              <a:gd name="connsiteX5" fmla="*/ 4074 w 1318770"/>
              <a:gd name="connsiteY5" fmla="*/ 0 h 1223256"/>
              <a:gd name="connsiteX6" fmla="*/ 1318770 w 1318770"/>
              <a:gd name="connsiteY6" fmla="*/ 91440 h 1223256"/>
              <a:gd name="connsiteX0" fmla="*/ 1227330 w 1227330"/>
              <a:gd name="connsiteY0" fmla="*/ 0 h 1223256"/>
              <a:gd name="connsiteX1" fmla="*/ 1218950 w 1227330"/>
              <a:gd name="connsiteY1" fmla="*/ 112728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1218950 w 1227330"/>
              <a:gd name="connsiteY0" fmla="*/ 112728 h 1223256"/>
              <a:gd name="connsiteX1" fmla="*/ 1227330 w 1227330"/>
              <a:gd name="connsiteY1" fmla="*/ 1223256 h 1223256"/>
              <a:gd name="connsiteX2" fmla="*/ 4074 w 1227330"/>
              <a:gd name="connsiteY2" fmla="*/ 1223256 h 1223256"/>
              <a:gd name="connsiteX3" fmla="*/ 0 w 1227330"/>
              <a:gd name="connsiteY3" fmla="*/ 326209 h 1223256"/>
              <a:gd name="connsiteX4" fmla="*/ 4074 w 1227330"/>
              <a:gd name="connsiteY4" fmla="*/ 0 h 1223256"/>
              <a:gd name="connsiteX0" fmla="*/ 1218950 w 1227330"/>
              <a:gd name="connsiteY0" fmla="*/ 0 h 1110528"/>
              <a:gd name="connsiteX1" fmla="*/ 1227330 w 1227330"/>
              <a:gd name="connsiteY1" fmla="*/ 1110528 h 1110528"/>
              <a:gd name="connsiteX2" fmla="*/ 4074 w 1227330"/>
              <a:gd name="connsiteY2" fmla="*/ 1110528 h 1110528"/>
              <a:gd name="connsiteX3" fmla="*/ 0 w 1227330"/>
              <a:gd name="connsiteY3" fmla="*/ 213481 h 1110528"/>
            </a:gdLst>
            <a:ahLst/>
            <a:cxnLst>
              <a:cxn ang="0">
                <a:pos x="connsiteX0" y="connsiteY0"/>
              </a:cxn>
              <a:cxn ang="0">
                <a:pos x="connsiteX1" y="connsiteY1"/>
              </a:cxn>
              <a:cxn ang="0">
                <a:pos x="connsiteX2" y="connsiteY2"/>
              </a:cxn>
              <a:cxn ang="0">
                <a:pos x="connsiteX3" y="connsiteY3"/>
              </a:cxn>
            </a:cxnLst>
            <a:rect l="l" t="t" r="r" b="b"/>
            <a:pathLst>
              <a:path w="1227330" h="1110528">
                <a:moveTo>
                  <a:pt x="1218950" y="0"/>
                </a:moveTo>
                <a:cubicBezTo>
                  <a:pt x="1221743" y="370176"/>
                  <a:pt x="1224537" y="740352"/>
                  <a:pt x="1227330" y="1110528"/>
                </a:cubicBezTo>
                <a:lnTo>
                  <a:pt x="4074" y="1110528"/>
                </a:lnTo>
                <a:lnTo>
                  <a:pt x="0" y="213481"/>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F954B5-AB0D-5189-70B2-B8D28B97C4AF}"/>
              </a:ext>
            </a:extLst>
          </p:cNvPr>
          <p:cNvSpPr/>
          <p:nvPr userDrawn="1"/>
        </p:nvSpPr>
        <p:spPr>
          <a:xfrm rot="20594745">
            <a:off x="10799038" y="1682873"/>
            <a:ext cx="1676251" cy="1726607"/>
          </a:xfrm>
          <a:custGeom>
            <a:avLst/>
            <a:gdLst>
              <a:gd name="connsiteX0" fmla="*/ 0 w 1718718"/>
              <a:gd name="connsiteY0" fmla="*/ 0 h 1718718"/>
              <a:gd name="connsiteX1" fmla="*/ 1718718 w 1718718"/>
              <a:gd name="connsiteY1" fmla="*/ 0 h 1718718"/>
              <a:gd name="connsiteX2" fmla="*/ 1718718 w 1718718"/>
              <a:gd name="connsiteY2" fmla="*/ 1718718 h 1718718"/>
              <a:gd name="connsiteX3" fmla="*/ 0 w 1718718"/>
              <a:gd name="connsiteY3" fmla="*/ 1718718 h 1718718"/>
              <a:gd name="connsiteX4" fmla="*/ 0 w 1718718"/>
              <a:gd name="connsiteY4" fmla="*/ 0 h 1718718"/>
              <a:gd name="connsiteX0" fmla="*/ 0 w 1718718"/>
              <a:gd name="connsiteY0" fmla="*/ 276 h 1718994"/>
              <a:gd name="connsiteX1" fmla="*/ 1676251 w 1718718"/>
              <a:gd name="connsiteY1" fmla="*/ 0 h 1718994"/>
              <a:gd name="connsiteX2" fmla="*/ 1718718 w 1718718"/>
              <a:gd name="connsiteY2" fmla="*/ 276 h 1718994"/>
              <a:gd name="connsiteX3" fmla="*/ 1718718 w 1718718"/>
              <a:gd name="connsiteY3" fmla="*/ 1718994 h 1718994"/>
              <a:gd name="connsiteX4" fmla="*/ 0 w 1718718"/>
              <a:gd name="connsiteY4" fmla="*/ 1718994 h 1718994"/>
              <a:gd name="connsiteX5" fmla="*/ 0 w 1718718"/>
              <a:gd name="connsiteY5" fmla="*/ 276 h 1718994"/>
              <a:gd name="connsiteX0" fmla="*/ 1718718 w 1810158"/>
              <a:gd name="connsiteY0" fmla="*/ 276 h 1718994"/>
              <a:gd name="connsiteX1" fmla="*/ 1718718 w 1810158"/>
              <a:gd name="connsiteY1" fmla="*/ 1718994 h 1718994"/>
              <a:gd name="connsiteX2" fmla="*/ 0 w 1810158"/>
              <a:gd name="connsiteY2" fmla="*/ 1718994 h 1718994"/>
              <a:gd name="connsiteX3" fmla="*/ 0 w 1810158"/>
              <a:gd name="connsiteY3" fmla="*/ 276 h 1718994"/>
              <a:gd name="connsiteX4" fmla="*/ 1676251 w 1810158"/>
              <a:gd name="connsiteY4" fmla="*/ 0 h 1718994"/>
              <a:gd name="connsiteX5" fmla="*/ 1810158 w 1810158"/>
              <a:gd name="connsiteY5" fmla="*/ 91716 h 1718994"/>
              <a:gd name="connsiteX0" fmla="*/ 1718718 w 1718718"/>
              <a:gd name="connsiteY0" fmla="*/ 276 h 1718994"/>
              <a:gd name="connsiteX1" fmla="*/ 1718718 w 1718718"/>
              <a:gd name="connsiteY1" fmla="*/ 1718994 h 1718994"/>
              <a:gd name="connsiteX2" fmla="*/ 0 w 1718718"/>
              <a:gd name="connsiteY2" fmla="*/ 1718994 h 1718994"/>
              <a:gd name="connsiteX3" fmla="*/ 0 w 1718718"/>
              <a:gd name="connsiteY3" fmla="*/ 276 h 1718994"/>
              <a:gd name="connsiteX4" fmla="*/ 1676251 w 1718718"/>
              <a:gd name="connsiteY4" fmla="*/ 0 h 1718994"/>
              <a:gd name="connsiteX0" fmla="*/ 1718718 w 1718718"/>
              <a:gd name="connsiteY0" fmla="*/ 276 h 1726607"/>
              <a:gd name="connsiteX1" fmla="*/ 1718718 w 1718718"/>
              <a:gd name="connsiteY1" fmla="*/ 1718994 h 1726607"/>
              <a:gd name="connsiteX2" fmla="*/ 1159322 w 1718718"/>
              <a:gd name="connsiteY2" fmla="*/ 1726607 h 1726607"/>
              <a:gd name="connsiteX3" fmla="*/ 0 w 1718718"/>
              <a:gd name="connsiteY3" fmla="*/ 1718994 h 1726607"/>
              <a:gd name="connsiteX4" fmla="*/ 0 w 1718718"/>
              <a:gd name="connsiteY4" fmla="*/ 276 h 1726607"/>
              <a:gd name="connsiteX5" fmla="*/ 1676251 w 1718718"/>
              <a:gd name="connsiteY5" fmla="*/ 0 h 1726607"/>
              <a:gd name="connsiteX0" fmla="*/ 1718718 w 1718718"/>
              <a:gd name="connsiteY0" fmla="*/ 276 h 1726607"/>
              <a:gd name="connsiteX1" fmla="*/ 1159322 w 1718718"/>
              <a:gd name="connsiteY1" fmla="*/ 1726607 h 1726607"/>
              <a:gd name="connsiteX2" fmla="*/ 0 w 1718718"/>
              <a:gd name="connsiteY2" fmla="*/ 1718994 h 1726607"/>
              <a:gd name="connsiteX3" fmla="*/ 0 w 1718718"/>
              <a:gd name="connsiteY3" fmla="*/ 276 h 1726607"/>
              <a:gd name="connsiteX4" fmla="*/ 1676251 w 1718718"/>
              <a:gd name="connsiteY4" fmla="*/ 0 h 1726607"/>
              <a:gd name="connsiteX0" fmla="*/ 1159322 w 1676251"/>
              <a:gd name="connsiteY0" fmla="*/ 1726607 h 1726607"/>
              <a:gd name="connsiteX1" fmla="*/ 0 w 1676251"/>
              <a:gd name="connsiteY1" fmla="*/ 1718994 h 1726607"/>
              <a:gd name="connsiteX2" fmla="*/ 0 w 1676251"/>
              <a:gd name="connsiteY2" fmla="*/ 276 h 1726607"/>
              <a:gd name="connsiteX3" fmla="*/ 1676251 w 1676251"/>
              <a:gd name="connsiteY3" fmla="*/ 0 h 1726607"/>
            </a:gdLst>
            <a:ahLst/>
            <a:cxnLst>
              <a:cxn ang="0">
                <a:pos x="connsiteX0" y="connsiteY0"/>
              </a:cxn>
              <a:cxn ang="0">
                <a:pos x="connsiteX1" y="connsiteY1"/>
              </a:cxn>
              <a:cxn ang="0">
                <a:pos x="connsiteX2" y="connsiteY2"/>
              </a:cxn>
              <a:cxn ang="0">
                <a:pos x="connsiteX3" y="connsiteY3"/>
              </a:cxn>
            </a:cxnLst>
            <a:rect l="l" t="t" r="r" b="b"/>
            <a:pathLst>
              <a:path w="1676251" h="1726607">
                <a:moveTo>
                  <a:pt x="1159322" y="1726607"/>
                </a:moveTo>
                <a:lnTo>
                  <a:pt x="0" y="1718994"/>
                </a:lnTo>
                <a:lnTo>
                  <a:pt x="0" y="276"/>
                </a:lnTo>
                <a:lnTo>
                  <a:pt x="1676251" y="0"/>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39E41D1C-892D-78CA-A084-A9157E8C3EFC}"/>
              </a:ext>
            </a:extLst>
          </p:cNvPr>
          <p:cNvSpPr/>
          <p:nvPr userDrawn="1"/>
        </p:nvSpPr>
        <p:spPr>
          <a:xfrm rot="9900000">
            <a:off x="11148629" y="649057"/>
            <a:ext cx="377139" cy="32512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9AD4487-45B5-6C53-AC3C-0A9EF69A4C59}"/>
              </a:ext>
            </a:extLst>
          </p:cNvPr>
          <p:cNvSpPr/>
          <p:nvPr userDrawn="1"/>
        </p:nvSpPr>
        <p:spPr>
          <a:xfrm>
            <a:off x="9621520" y="1656080"/>
            <a:ext cx="345440" cy="3454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9B7D33FF-2FC7-2C87-E5DB-6B9138706CEC}"/>
              </a:ext>
            </a:extLst>
          </p:cNvPr>
          <p:cNvSpPr/>
          <p:nvPr userDrawn="1"/>
        </p:nvSpPr>
        <p:spPr>
          <a:xfrm rot="9256416">
            <a:off x="11797733" y="4011500"/>
            <a:ext cx="346595" cy="29878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D23A6FAB-709B-C676-F558-2ECE387E54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9BCB9F23-EAD8-23AE-4CD1-789BA0F7EA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C3C498FC-45BD-6F4B-C334-924AF33004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83103CBC-642A-190C-24ED-0D4456F7C5C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305918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2" name="Picture Placeholder 14">
            <a:extLst>
              <a:ext uri="{FF2B5EF4-FFF2-40B4-BE49-F238E27FC236}">
                <a16:creationId xmlns:a16="http://schemas.microsoft.com/office/drawing/2014/main" id="{020B8269-0413-164A-86B8-2BC8CDD9AEA3}"/>
              </a:ext>
            </a:extLst>
          </p:cNvPr>
          <p:cNvSpPr>
            <a:spLocks noGrp="1"/>
          </p:cNvSpPr>
          <p:nvPr>
            <p:ph type="pic" sz="quarter" idx="11" hasCustomPrompt="1"/>
          </p:nvPr>
        </p:nvSpPr>
        <p:spPr>
          <a:xfrm>
            <a:off x="9659320" y="576821"/>
            <a:ext cx="1941839" cy="1958036"/>
          </a:xfrm>
          <a:prstGeom prst="rect">
            <a:avLst/>
          </a:prstGeom>
        </p:spPr>
        <p:txBody>
          <a:bodyPr/>
          <a:lstStyle>
            <a:lvl1pPr marL="0" indent="0" algn="ctr">
              <a:buNone/>
              <a:defRPr sz="2000">
                <a:solidFill>
                  <a:schemeClr val="tx2"/>
                </a:solidFill>
              </a:defRPr>
            </a:lvl1pPr>
          </a:lstStyle>
          <a:p>
            <a:r>
              <a:rPr lang="en-GB"/>
              <a:t>Insert </a:t>
            </a:r>
            <a:br>
              <a:rPr lang="en-GB"/>
            </a:br>
            <a:r>
              <a:rPr lang="en-GB"/>
              <a:t>sector icon</a:t>
            </a:r>
            <a:br>
              <a:rPr lang="en-GB"/>
            </a:br>
            <a:r>
              <a:rPr lang="en-GB"/>
              <a:t>(Type 1)</a:t>
            </a:r>
          </a:p>
        </p:txBody>
      </p:sp>
    </p:spTree>
    <p:extLst>
      <p:ext uri="{BB962C8B-B14F-4D97-AF65-F5344CB8AC3E}">
        <p14:creationId xmlns:p14="http://schemas.microsoft.com/office/powerpoint/2010/main" val="405275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63EFDA35-F51F-CC8B-FC6E-CE5D5F648A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1DB5E57F-5E80-3A02-6D3A-75FA8BD2F9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2F93F5DF-8298-52D9-568E-35D3FF97A2C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A3DC3865-2A12-CA01-1563-B43FB13DDFD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28301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6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p>
          <a:p>
            <a:pPr lvl="2"/>
            <a:r>
              <a:rPr lang="en-GB"/>
              <a:t>Third level</a:t>
            </a:r>
          </a:p>
          <a:p>
            <a:pPr lvl="3"/>
            <a:r>
              <a:rPr lang="en-GB"/>
              <a:t>Fourth level</a:t>
            </a:r>
          </a:p>
          <a:p>
            <a:pPr lvl="4"/>
            <a:r>
              <a:rPr lang="en-GB"/>
              <a:t>Fifth level</a:t>
            </a:r>
            <a:endParaRPr lang="en-US"/>
          </a:p>
          <a:p>
            <a:pPr lvl="0"/>
            <a:endParaRPr lang="en-US"/>
          </a:p>
          <a:p>
            <a:pPr lvl="1"/>
            <a:endParaRPr lang="en-GB"/>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318045DD-8590-2BB3-829B-6075B33AB7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BBC8EC8D-247F-7E16-A9D7-7402E06ABE2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D9C172AE-C58B-5507-B502-E1C0403E5E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4" name="Picture 13" descr="A picture containing graphics, graphic design, font, screenshot&#10;&#10;Description automatically generated">
            <a:extLst>
              <a:ext uri="{FF2B5EF4-FFF2-40B4-BE49-F238E27FC236}">
                <a16:creationId xmlns:a16="http://schemas.microsoft.com/office/drawing/2014/main" id="{AEE5564A-0012-5C02-776D-3CE923376C7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30118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font, screenshot, graphics, graphic design&#10;&#10;Description automatically generated">
            <a:extLst>
              <a:ext uri="{FF2B5EF4-FFF2-40B4-BE49-F238E27FC236}">
                <a16:creationId xmlns:a16="http://schemas.microsoft.com/office/drawing/2014/main" id="{7BDC7614-A53C-F5BD-A074-940C82812D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4" name="Picture 13" descr="A picture containing text, font, screenshot, black&#10;&#10;Description automatically generated">
            <a:extLst>
              <a:ext uri="{FF2B5EF4-FFF2-40B4-BE49-F238E27FC236}">
                <a16:creationId xmlns:a16="http://schemas.microsoft.com/office/drawing/2014/main" id="{7E9CF2DA-439E-6E70-BFA2-78153AF4705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365D0CC8-C850-EA21-9B51-D3777BE234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7" name="Picture 16" descr="A picture containing graphics, graphic design, font, screenshot&#10;&#10;Description automatically generated">
            <a:extLst>
              <a:ext uri="{FF2B5EF4-FFF2-40B4-BE49-F238E27FC236}">
                <a16:creationId xmlns:a16="http://schemas.microsoft.com/office/drawing/2014/main" id="{5572839F-7658-3D58-EECF-EC00E0341BA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239201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text/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973379"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1041345"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763129"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469367"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14" name="Picture Placeholder 14">
            <a:extLst>
              <a:ext uri="{FF2B5EF4-FFF2-40B4-BE49-F238E27FC236}">
                <a16:creationId xmlns:a16="http://schemas.microsoft.com/office/drawing/2014/main" id="{D77A8F28-31BF-BAAA-7B33-981648620222}"/>
              </a:ext>
            </a:extLst>
          </p:cNvPr>
          <p:cNvSpPr>
            <a:spLocks noGrp="1"/>
          </p:cNvSpPr>
          <p:nvPr>
            <p:ph type="pic" sz="quarter" idx="20" hasCustomPrompt="1"/>
          </p:nvPr>
        </p:nvSpPr>
        <p:spPr>
          <a:xfrm>
            <a:off x="4674843"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sp>
        <p:nvSpPr>
          <p:cNvPr id="15" name="Picture Placeholder 14">
            <a:extLst>
              <a:ext uri="{FF2B5EF4-FFF2-40B4-BE49-F238E27FC236}">
                <a16:creationId xmlns:a16="http://schemas.microsoft.com/office/drawing/2014/main" id="{07563C30-2EC0-9AE5-5B47-B11B63E97C1B}"/>
              </a:ext>
            </a:extLst>
          </p:cNvPr>
          <p:cNvSpPr>
            <a:spLocks noGrp="1"/>
          </p:cNvSpPr>
          <p:nvPr>
            <p:ph type="pic" sz="quarter" idx="21" hasCustomPrompt="1"/>
          </p:nvPr>
        </p:nvSpPr>
        <p:spPr>
          <a:xfrm>
            <a:off x="8395241"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C6C2C8A5-E3CC-8F28-C247-934ED2FB48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7F312902-EDA1-B493-9382-9C148D2E7E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4CA47DBA-EDA0-E870-7A97-45E8D75930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6" name="Picture 15" descr="A picture containing graphics, graphic design, font, screenshot&#10;&#10;Description automatically generated">
            <a:extLst>
              <a:ext uri="{FF2B5EF4-FFF2-40B4-BE49-F238E27FC236}">
                <a16:creationId xmlns:a16="http://schemas.microsoft.com/office/drawing/2014/main" id="{A2F6D61A-7BE7-557E-B2F9-B92265E69B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76927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tx2"/>
                </a:solidFill>
              </a:defRPr>
            </a:lvl1pPr>
          </a:lstStyle>
          <a:p>
            <a:r>
              <a:rPr lang="en-GB"/>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5748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32ED50E1-E3A2-1360-6FE6-ABC97E219D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81B9F7EA-5924-FAB1-6615-8B916281AB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D1E35308-8207-45F5-514B-9698119F255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75B12FAA-1400-46B7-16D7-D9EB2E7C20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109451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254AD2A0-77E4-F72D-03B8-E08AE3B00E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4" name="Picture 3" descr="A picture containing text, font, screenshot, black&#10;&#10;Description automatically generated">
            <a:extLst>
              <a:ext uri="{FF2B5EF4-FFF2-40B4-BE49-F238E27FC236}">
                <a16:creationId xmlns:a16="http://schemas.microsoft.com/office/drawing/2014/main" id="{D0C2C1BF-7694-3150-D283-51F458785D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39DA6AEE-8A27-0683-833B-3CC89CCD69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02AF84D9-6A4C-76F1-2760-3D98C26231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1697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2163099D-5E8A-443A-4612-FC8E64B60B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454BECE1-3D62-3E47-F634-8F3D7ACDCA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4E3777F1-6788-69D5-577C-945E1F5F0CA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E05763A5-C8F9-09E1-A6FE-12E74BB0C3C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56576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6641555E-351A-891E-094A-553C6FAEB2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22141313-2DC6-739A-FC7B-9B4747A588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F95FE04A-414D-14B8-9C83-748D793F97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0320C867-C080-E512-AF20-1A4DDB19910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22415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AFCFC6F6-D385-2046-5D98-C693127119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9" name="Picture 8" descr="A picture containing text, font, screenshot, black&#10;&#10;Description automatically generated">
            <a:extLst>
              <a:ext uri="{FF2B5EF4-FFF2-40B4-BE49-F238E27FC236}">
                <a16:creationId xmlns:a16="http://schemas.microsoft.com/office/drawing/2014/main" id="{2E82AE15-3349-B7C8-6183-6774B84370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BED21FFD-A6B9-4F18-443F-115AB8978D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89D8DFE5-BE17-14A5-99D8-AC78930D987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959078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FDBAE4AA-B4D3-61BE-1666-51022613B7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7ACB3A5E-353E-B63A-DBAD-D9517EF6640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A71E4853-E087-11D0-EF21-0CEDF8A558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B85581AB-83FC-4371-89A1-DAD12C999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5635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8361E64E-96EF-FFE9-1F27-C78CCC7D14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4" name="Picture 3" descr="A picture containing text, font, screenshot, black&#10;&#10;Description automatically generated">
            <a:extLst>
              <a:ext uri="{FF2B5EF4-FFF2-40B4-BE49-F238E27FC236}">
                <a16:creationId xmlns:a16="http://schemas.microsoft.com/office/drawing/2014/main" id="{396590C6-EEEF-FA4E-D1BA-C3846710B9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86BC3DD0-1255-6F17-E10D-E6EC81D8EF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D809C3F1-8740-7D6F-CAF6-E5426A21F5E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0291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9291" y="1629281"/>
            <a:ext cx="3518704" cy="3489069"/>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8544943" y="3301192"/>
            <a:ext cx="1550424" cy="707886"/>
          </a:xfrm>
          <a:prstGeom prst="rect">
            <a:avLst/>
          </a:prstGeom>
        </p:spPr>
        <p:txBody>
          <a:bodyPr wrap="none">
            <a:spAutoFit/>
          </a:bodyPr>
          <a:lstStyle/>
          <a:p>
            <a:pPr algn="ctr"/>
            <a:r>
              <a:rPr lang="en-US" sz="4000" b="0" i="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8544943" y="2981774"/>
            <a:ext cx="1550424" cy="461491"/>
          </a:xfrm>
          <a:prstGeom prst="rect">
            <a:avLst/>
          </a:prstGeom>
        </p:spPr>
        <p:txBody>
          <a:bodyPr anchor="t">
            <a:normAutofit/>
          </a:bodyPr>
          <a:lstStyle>
            <a:lvl1pPr marL="0" indent="0" algn="ctr">
              <a:buNone/>
              <a:defRPr sz="2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2291267"/>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020648"/>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723AABB8-D113-67AE-0E71-5FF209105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232EAEB8-65E8-944C-1C21-FD590C6F9E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85F9E51C-01E8-B8D8-EFFB-2727F5245A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7CA9C4F8-5095-6FF1-5C99-A6FAA718D9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276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25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16" grpId="0"/>
      <p:bldP spid="17" grpId="0" build="p">
        <p:tmplLst>
          <p:tmpl lvl="1">
            <p:tnLst>
              <p:par>
                <p:cTn presetID="42"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406" y="551827"/>
            <a:ext cx="1752276" cy="1737518"/>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1182584" y="1360280"/>
            <a:ext cx="870751" cy="400110"/>
          </a:xfrm>
          <a:prstGeom prst="rect">
            <a:avLst/>
          </a:prstGeom>
        </p:spPr>
        <p:txBody>
          <a:bodyPr wrap="none">
            <a:spAutoFit/>
          </a:bodyPr>
          <a:lstStyle/>
          <a:p>
            <a:pPr algn="ctr"/>
            <a:r>
              <a:rPr lang="en-US" sz="2000" b="0" i="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1159719" y="1198685"/>
            <a:ext cx="940622" cy="207375"/>
          </a:xfrm>
          <a:prstGeom prst="rect">
            <a:avLst/>
          </a:prstGeom>
        </p:spPr>
        <p:txBody>
          <a:bodyPr anchor="t">
            <a:normAutofit/>
          </a:bodyPr>
          <a:lstStyle>
            <a:lvl1pPr marL="0" indent="0" algn="ctr">
              <a:buNone/>
              <a:defRPr sz="1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324375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973132"/>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5" name="Picture Placeholder 5">
            <a:extLst>
              <a:ext uri="{FF2B5EF4-FFF2-40B4-BE49-F238E27FC236}">
                <a16:creationId xmlns:a16="http://schemas.microsoft.com/office/drawing/2014/main" id="{09362A88-9D94-1706-824D-9CB2D09A4EB7}"/>
              </a:ext>
            </a:extLst>
          </p:cNvPr>
          <p:cNvSpPr>
            <a:spLocks noGrp="1"/>
          </p:cNvSpPr>
          <p:nvPr>
            <p:ph type="pic" sz="quarter" idx="11" hasCustomPrompt="1"/>
          </p:nvPr>
        </p:nvSpPr>
        <p:spPr>
          <a:xfrm>
            <a:off x="6376108" y="0"/>
            <a:ext cx="5824145" cy="6878441"/>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5824145"/>
              <a:gd name="connsiteY0" fmla="*/ 0 h 6881181"/>
              <a:gd name="connsiteX1" fmla="*/ 5824145 w 5824145"/>
              <a:gd name="connsiteY1" fmla="*/ 0 h 6881181"/>
              <a:gd name="connsiteX2" fmla="*/ 5811498 w 5824145"/>
              <a:gd name="connsiteY2" fmla="*/ 6881181 h 6881181"/>
              <a:gd name="connsiteX3" fmla="*/ 1234440 w 5824145"/>
              <a:gd name="connsiteY3" fmla="*/ 6239569 h 6881181"/>
              <a:gd name="connsiteX4" fmla="*/ 0 w 5824145"/>
              <a:gd name="connsiteY4" fmla="*/ 0 h 6881181"/>
              <a:gd name="connsiteX0" fmla="*/ 0 w 5824145"/>
              <a:gd name="connsiteY0" fmla="*/ 0 h 6882609"/>
              <a:gd name="connsiteX1" fmla="*/ 5824145 w 5824145"/>
              <a:gd name="connsiteY1" fmla="*/ 0 h 6882609"/>
              <a:gd name="connsiteX2" fmla="*/ 5811498 w 5824145"/>
              <a:gd name="connsiteY2" fmla="*/ 6881181 h 6882609"/>
              <a:gd name="connsiteX3" fmla="*/ 1366416 w 5824145"/>
              <a:gd name="connsiteY3" fmla="*/ 6882609 h 6882609"/>
              <a:gd name="connsiteX4" fmla="*/ 0 w 5824145"/>
              <a:gd name="connsiteY4" fmla="*/ 0 h 6882609"/>
              <a:gd name="connsiteX0" fmla="*/ 0 w 5824145"/>
              <a:gd name="connsiteY0" fmla="*/ 0 h 6900095"/>
              <a:gd name="connsiteX1" fmla="*/ 5824145 w 5824145"/>
              <a:gd name="connsiteY1" fmla="*/ 0 h 6900095"/>
              <a:gd name="connsiteX2" fmla="*/ 5811498 w 5824145"/>
              <a:gd name="connsiteY2" fmla="*/ 6900095 h 6900095"/>
              <a:gd name="connsiteX3" fmla="*/ 1366416 w 5824145"/>
              <a:gd name="connsiteY3" fmla="*/ 6882609 h 6900095"/>
              <a:gd name="connsiteX4" fmla="*/ 0 w 5824145"/>
              <a:gd name="connsiteY4" fmla="*/ 0 h 690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145" h="6900095">
                <a:moveTo>
                  <a:pt x="0" y="0"/>
                </a:moveTo>
                <a:lnTo>
                  <a:pt x="5824145" y="0"/>
                </a:lnTo>
                <a:cubicBezTo>
                  <a:pt x="5817372" y="2283883"/>
                  <a:pt x="5810935" y="3791217"/>
                  <a:pt x="5811498" y="6900095"/>
                </a:cubicBezTo>
                <a:lnTo>
                  <a:pt x="1366416" y="6882609"/>
                </a:lnTo>
                <a:lnTo>
                  <a:pt x="0" y="0"/>
                </a:lnTo>
                <a:close/>
              </a:path>
            </a:pathLst>
          </a:custGeom>
          <a:solidFill>
            <a:srgbClr val="F5F5FF">
              <a:alpha val="58000"/>
            </a:srgb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(add overlay)</a:t>
            </a:r>
            <a:br>
              <a:rPr lang="en-GB"/>
            </a:br>
            <a:endParaRPr lang="en-GB"/>
          </a:p>
        </p:txBody>
      </p:sp>
      <p:grpSp>
        <p:nvGrpSpPr>
          <p:cNvPr id="6" name="Group 5">
            <a:extLst>
              <a:ext uri="{FF2B5EF4-FFF2-40B4-BE49-F238E27FC236}">
                <a16:creationId xmlns:a16="http://schemas.microsoft.com/office/drawing/2014/main" id="{98BAE1E1-1A2B-7EE1-A765-082D10ADE064}"/>
              </a:ext>
            </a:extLst>
          </p:cNvPr>
          <p:cNvGrpSpPr/>
          <p:nvPr userDrawn="1"/>
        </p:nvGrpSpPr>
        <p:grpSpPr>
          <a:xfrm>
            <a:off x="6956478" y="4661825"/>
            <a:ext cx="437074" cy="2219325"/>
            <a:chOff x="7141845" y="4638675"/>
            <a:chExt cx="437074" cy="2219325"/>
          </a:xfrm>
        </p:grpSpPr>
        <p:cxnSp>
          <p:nvCxnSpPr>
            <p:cNvPr id="8" name="Straight Connector 7">
              <a:extLst>
                <a:ext uri="{FF2B5EF4-FFF2-40B4-BE49-F238E27FC236}">
                  <a16:creationId xmlns:a16="http://schemas.microsoft.com/office/drawing/2014/main" id="{0B9AD65B-E962-9E94-7042-4E1ED4401B85}"/>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15BE6E-CBD5-30D5-35B7-88165F179A03}"/>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2045959B-9627-F586-D93A-D6DE7576E4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FA156496-6429-3C2A-23B2-E9B4ED5D84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A1F0A728-90E9-FE74-A6D1-5E67C47FFF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559C7691-868C-EDF8-288B-3B4B35B124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0451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7" presetClass="entr" presetSubtype="0" fill="hold" grpId="0" nodeType="with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anim calcmode="lin" valueType="num">
                                      <p:cBhvr>
                                        <p:cTn id="17" dur="750" fill="hold"/>
                                        <p:tgtEl>
                                          <p:spTgt spid="16"/>
                                        </p:tgtEl>
                                        <p:attrNameLst>
                                          <p:attrName>ppt_x</p:attrName>
                                        </p:attrNameLst>
                                      </p:cBhvr>
                                      <p:tavLst>
                                        <p:tav tm="0">
                                          <p:val>
                                            <p:strVal val="#ppt_x"/>
                                          </p:val>
                                        </p:tav>
                                        <p:tav tm="100000">
                                          <p:val>
                                            <p:strVal val="#ppt_x"/>
                                          </p:val>
                                        </p:tav>
                                      </p:tavLst>
                                    </p:anim>
                                    <p:anim calcmode="lin" valueType="num">
                                      <p:cBhvr>
                                        <p:cTn id="18" dur="75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750"/>
                                        <p:tgtEl>
                                          <p:spTgt spid="17">
                                            <p:txEl>
                                              <p:pRg st="0" end="0"/>
                                            </p:txEl>
                                          </p:spTgt>
                                        </p:tgtEl>
                                      </p:cBhvr>
                                    </p:animEffect>
                                    <p:anim calcmode="lin" valueType="num">
                                      <p:cBhvr>
                                        <p:cTn id="22"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7">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2" accel="20000" decel="4000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ppt_x</p:attrName>
                        </p:attrNameLst>
                      </p:cBhvr>
                      <p:tavLst>
                        <p:tav tm="0">
                          <p:val>
                            <p:strVal val="#ppt_x"/>
                          </p:val>
                        </p:tav>
                        <p:tav tm="100000">
                          <p:val>
                            <p:strVal val="#ppt_x"/>
                          </p:val>
                        </p:tav>
                      </p:tavLst>
                    </p:anim>
                    <p:anim calcmode="lin" valueType="num">
                      <p:cBhvr>
                        <p:cTn dur="750" fill="hold"/>
                        <p:tgtEl>
                          <p:spTgt spid="17"/>
                        </p:tgtEl>
                        <p:attrNameLst>
                          <p:attrName>ppt_y</p:attrName>
                        </p:attrNameLst>
                      </p:cBhvr>
                      <p:tavLst>
                        <p:tav tm="0">
                          <p:val>
                            <p:strVal val="#ppt_y+.1"/>
                          </p:val>
                        </p:tav>
                        <p:tav tm="100000">
                          <p:val>
                            <p:strVal val="#ppt_y"/>
                          </p:val>
                        </p:tav>
                      </p:tavLst>
                    </p:anim>
                  </p:childTnLst>
                </p:cTn>
              </p:par>
            </p:tnLst>
          </p:tmpl>
        </p:tmplLst>
      </p:bldP>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3" name="Picture Placeholder 3" descr="A black background with white text&#10;&#10;Description automatically generated with medium confidence">
            <a:extLst>
              <a:ext uri="{FF2B5EF4-FFF2-40B4-BE49-F238E27FC236}">
                <a16:creationId xmlns:a16="http://schemas.microsoft.com/office/drawing/2014/main" id="{886BCC66-5932-ED07-9C37-234517D212E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419" r="-5210" b="-8359"/>
          <a:stretch/>
        </p:blipFill>
        <p:spPr>
          <a:xfrm>
            <a:off x="216132" y="6295698"/>
            <a:ext cx="1271506" cy="421287"/>
          </a:xfrm>
          <a:prstGeom prst="rect">
            <a:avLst/>
          </a:prstGeom>
        </p:spPr>
      </p:pic>
      <p:pic>
        <p:nvPicPr>
          <p:cNvPr id="4" name="Picture 3" descr="A black background with white text&#10;&#10;Description automatically generated with medium confidence">
            <a:extLst>
              <a:ext uri="{FF2B5EF4-FFF2-40B4-BE49-F238E27FC236}">
                <a16:creationId xmlns:a16="http://schemas.microsoft.com/office/drawing/2014/main" id="{B587EE77-C9E4-BC22-4A93-F2E0042D70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34504" y="6295697"/>
            <a:ext cx="1342240" cy="421287"/>
          </a:xfrm>
          <a:prstGeom prst="rect">
            <a:avLst/>
          </a:prstGeom>
        </p:spPr>
      </p:pic>
      <p:pic>
        <p:nvPicPr>
          <p:cNvPr id="13" name="Picture 12" descr="A picture containing graphics, graphic design, font, logo&#10;&#10;Description automatically generated">
            <a:extLst>
              <a:ext uri="{FF2B5EF4-FFF2-40B4-BE49-F238E27FC236}">
                <a16:creationId xmlns:a16="http://schemas.microsoft.com/office/drawing/2014/main" id="{0185427D-BFEC-13B0-0CDD-117465F0C68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2477" y="6367081"/>
            <a:ext cx="1425851" cy="349902"/>
          </a:xfrm>
          <a:prstGeom prst="rect">
            <a:avLst/>
          </a:prstGeom>
        </p:spPr>
      </p:pic>
      <p:pic>
        <p:nvPicPr>
          <p:cNvPr id="7" name="Picture 6" descr="A black background with white text and a light bulb&#10;&#10;Description automatically generated with low confidence">
            <a:extLst>
              <a:ext uri="{FF2B5EF4-FFF2-40B4-BE49-F238E27FC236}">
                <a16:creationId xmlns:a16="http://schemas.microsoft.com/office/drawing/2014/main" id="{A2C28D6B-325B-FFDF-5DB4-A96271DEDA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10815" y="6295697"/>
            <a:ext cx="1090958" cy="421446"/>
          </a:xfrm>
          <a:prstGeom prst="rect">
            <a:avLst/>
          </a:prstGeom>
        </p:spPr>
      </p:pic>
    </p:spTree>
    <p:extLst>
      <p:ext uri="{BB962C8B-B14F-4D97-AF65-F5344CB8AC3E}">
        <p14:creationId xmlns:p14="http://schemas.microsoft.com/office/powerpoint/2010/main" val="63993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836D92E9-15B0-E5E6-C539-34114D8A41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3" name="Picture 12" descr="A picture containing text, font, screenshot, black&#10;&#10;Description automatically generated">
            <a:extLst>
              <a:ext uri="{FF2B5EF4-FFF2-40B4-BE49-F238E27FC236}">
                <a16:creationId xmlns:a16="http://schemas.microsoft.com/office/drawing/2014/main" id="{272E355F-4FF5-D589-054D-9267560A68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A064DB71-9805-F376-9C2F-251994BA19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A14E513E-D1B8-B9EB-B9A4-652058A330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91097" y="6332218"/>
            <a:ext cx="1225550" cy="481198"/>
          </a:xfrm>
          <a:prstGeom prst="rect">
            <a:avLst/>
          </a:prstGeom>
        </p:spPr>
      </p:pic>
    </p:spTree>
    <p:extLst>
      <p:ext uri="{BB962C8B-B14F-4D97-AF65-F5344CB8AC3E}">
        <p14:creationId xmlns:p14="http://schemas.microsoft.com/office/powerpoint/2010/main" val="24365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or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31870" y="9096"/>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3022601"/>
            <a:ext cx="5899150" cy="1488440"/>
          </a:xfrm>
          <a:prstGeom prst="rect">
            <a:avLst/>
          </a:prstGeom>
        </p:spPr>
        <p:txBody>
          <a:bodyPr anchor="ctr">
            <a:noAutofit/>
          </a:bodyPr>
          <a:lstStyle>
            <a:lvl1pPr>
              <a:defRPr sz="5200">
                <a:solidFill>
                  <a:schemeClr val="accent1"/>
                </a:solidFill>
              </a:defRPr>
            </a:lvl1pPr>
          </a:lstStyle>
          <a:p>
            <a:endParaRPr lang="en-GB"/>
          </a:p>
        </p:txBody>
      </p:sp>
      <p:sp>
        <p:nvSpPr>
          <p:cNvPr id="4" name="Picture Placeholder 14">
            <a:extLst>
              <a:ext uri="{FF2B5EF4-FFF2-40B4-BE49-F238E27FC236}">
                <a16:creationId xmlns:a16="http://schemas.microsoft.com/office/drawing/2014/main" id="{CCC2DB44-0D44-30F2-22E8-E2A153C70770}"/>
              </a:ext>
            </a:extLst>
          </p:cNvPr>
          <p:cNvSpPr>
            <a:spLocks noGrp="1"/>
          </p:cNvSpPr>
          <p:nvPr>
            <p:ph type="pic" sz="quarter" idx="11" hasCustomPrompt="1"/>
          </p:nvPr>
        </p:nvSpPr>
        <p:spPr>
          <a:xfrm>
            <a:off x="8545465" y="831950"/>
            <a:ext cx="2584588" cy="2606146"/>
          </a:xfrm>
          <a:prstGeom prst="rect">
            <a:avLst/>
          </a:prstGeom>
        </p:spPr>
        <p:txBody>
          <a:bodyPr/>
          <a:lstStyle>
            <a:lvl1pPr marL="0" indent="0" algn="ctr">
              <a:buNone/>
              <a:defRPr sz="2000">
                <a:solidFill>
                  <a:schemeClr val="tx2"/>
                </a:solidFill>
              </a:defRPr>
            </a:lvl1pPr>
          </a:lstStyle>
          <a:p>
            <a:r>
              <a:rPr lang="en-GB"/>
              <a:t>Insert </a:t>
            </a:r>
            <a:br>
              <a:rPr lang="en-GB"/>
            </a:br>
            <a:r>
              <a:rPr lang="en-GB"/>
              <a:t>sector icon</a:t>
            </a:r>
            <a:br>
              <a:rPr lang="en-GB"/>
            </a:br>
            <a:r>
              <a:rPr lang="en-GB"/>
              <a:t>(Type 2)</a:t>
            </a:r>
          </a:p>
        </p:txBody>
      </p:sp>
      <p:sp>
        <p:nvSpPr>
          <p:cNvPr id="6" name="Isosceles Triangle 5">
            <a:extLst>
              <a:ext uri="{FF2B5EF4-FFF2-40B4-BE49-F238E27FC236}">
                <a16:creationId xmlns:a16="http://schemas.microsoft.com/office/drawing/2014/main" id="{8F3AE371-683C-BD29-2EC2-6BF88254F107}"/>
              </a:ext>
            </a:extLst>
          </p:cNvPr>
          <p:cNvSpPr/>
          <p:nvPr userDrawn="1"/>
        </p:nvSpPr>
        <p:spPr>
          <a:xfrm>
            <a:off x="11158102" y="411480"/>
            <a:ext cx="383586" cy="3306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7548A811-8FCA-993B-D7E2-82BE4F3E478A}"/>
              </a:ext>
            </a:extLst>
          </p:cNvPr>
          <p:cNvSpPr/>
          <p:nvPr userDrawn="1"/>
        </p:nvSpPr>
        <p:spPr>
          <a:xfrm rot="2256487">
            <a:off x="10892776" y="3715191"/>
            <a:ext cx="444075" cy="3828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0813E0C-E98D-0CC9-7198-73562190C1A7}"/>
              </a:ext>
            </a:extLst>
          </p:cNvPr>
          <p:cNvSpPr/>
          <p:nvPr userDrawn="1"/>
        </p:nvSpPr>
        <p:spPr>
          <a:xfrm>
            <a:off x="11882486" y="1932346"/>
            <a:ext cx="386499" cy="386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89A3228-5DE8-E199-3C4E-FDC1667C5FDB}"/>
              </a:ext>
            </a:extLst>
          </p:cNvPr>
          <p:cNvSpPr/>
          <p:nvPr userDrawn="1"/>
        </p:nvSpPr>
        <p:spPr>
          <a:xfrm rot="3114077">
            <a:off x="8045852" y="26863"/>
            <a:ext cx="316621" cy="31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0589266B-93AF-8184-48B3-A7516E6C2E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C9FEDA97-B2F9-BF15-1A26-0056C074AC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2A411204-FEAD-37C6-1F6D-98D3C7ADFCF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5" name="Picture 14" descr="A picture containing graphics, graphic design, font, screenshot&#10;&#10;Description automatically generated">
            <a:extLst>
              <a:ext uri="{FF2B5EF4-FFF2-40B4-BE49-F238E27FC236}">
                <a16:creationId xmlns:a16="http://schemas.microsoft.com/office/drawing/2014/main" id="{67B14350-648D-4292-65A4-C40959724A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1970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nodePh="1">
                                  <p:stCondLst>
                                    <p:cond delay="25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31"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style.rotation</p:attrName>
                                        </p:attrNameLst>
                                      </p:cBhvr>
                                      <p:tavLst>
                                        <p:tav tm="0">
                                          <p:val>
                                            <p:fltVal val="90"/>
                                          </p:val>
                                        </p:tav>
                                        <p:tav tm="100000">
                                          <p:val>
                                            <p:fltVal val="0"/>
                                          </p:val>
                                        </p:tav>
                                      </p:tavLst>
                                    </p:anim>
                                    <p:animEffect transition="in" filter="fade">
                                      <p:cBhvr>
                                        <p:cTn id="23" dur="500"/>
                                        <p:tgtEl>
                                          <p:spTgt spid="12"/>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90"/>
                                          </p:val>
                                        </p:tav>
                                        <p:tav tm="100000">
                                          <p:val>
                                            <p:fltVal val="0"/>
                                          </p:val>
                                        </p:tav>
                                      </p:tavLst>
                                    </p:anim>
                                    <p:animEffect transition="in" filter="fade">
                                      <p:cBhvr>
                                        <p:cTn id="29" dur="500"/>
                                        <p:tgtEl>
                                          <p:spTgt spid="6"/>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par>
                                <p:cTn id="36" presetID="31" presetClass="entr" presetSubtype="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 calcmode="lin" valueType="num">
                                      <p:cBhvr>
                                        <p:cTn id="40" dur="500" fill="hold"/>
                                        <p:tgtEl>
                                          <p:spTgt spid="7"/>
                                        </p:tgtEl>
                                        <p:attrNameLst>
                                          <p:attrName>style.rotation</p:attrName>
                                        </p:attrNameLst>
                                      </p:cBhvr>
                                      <p:tavLst>
                                        <p:tav tm="0">
                                          <p:val>
                                            <p:fltVal val="90"/>
                                          </p:val>
                                        </p:tav>
                                        <p:tav tm="100000">
                                          <p:val>
                                            <p:fltVal val="0"/>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animBg="1"/>
      <p:bldP spid="7" grpId="0" animBg="1"/>
      <p:bldP spid="8"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DF14FCD9-B421-E55E-A27F-852F53456A8E}"/>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bg2"/>
                </a:solidFill>
              </a:defRPr>
            </a:lvl1pPr>
          </a:lstStyle>
          <a:p>
            <a:r>
              <a:rPr lang="en-GB"/>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a:solidFill>
                  <a:schemeClr val="bg2"/>
                </a:solidFill>
              </a:rPr>
              <a:t>www.discovercreative.careers</a:t>
            </a:r>
            <a:br>
              <a:rPr lang="en-US" sz="2600" b="1" u="none">
                <a:solidFill>
                  <a:schemeClr val="bg2"/>
                </a:solidFill>
              </a:rPr>
            </a:br>
            <a:r>
              <a:rPr lang="en-GB" sz="2600" b="1" u="none" kern="1200">
                <a:solidFill>
                  <a:schemeClr val="bg2"/>
                </a:solidFill>
                <a:latin typeface="+mn-lt"/>
                <a:ea typeface="+mn-ea"/>
                <a:cs typeface="+mn-cs"/>
              </a:rPr>
              <a:t>#DiscoverCreativeCareers</a:t>
            </a:r>
            <a:endParaRPr lang="en-US" sz="2600" b="1" u="none" kern="1200">
              <a:solidFill>
                <a:schemeClr val="bg2"/>
              </a:solidFill>
              <a:latin typeface="+mn-lt"/>
              <a:ea typeface="+mn-ea"/>
              <a:cs typeface="+mn-cs"/>
            </a:endParaRPr>
          </a:p>
        </p:txBody>
      </p:sp>
    </p:spTree>
    <p:extLst>
      <p:ext uri="{BB962C8B-B14F-4D97-AF65-F5344CB8AC3E}">
        <p14:creationId xmlns:p14="http://schemas.microsoft.com/office/powerpoint/2010/main" val="23027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lil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658FC0C-899B-20CB-55F9-B571F7A256F3}"/>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accent1"/>
                </a:solidFill>
              </a:defRPr>
            </a:lvl1pPr>
          </a:lstStyle>
          <a:p>
            <a:r>
              <a:rPr lang="en-GB"/>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a:solidFill>
                  <a:schemeClr val="tx2"/>
                </a:solidFill>
              </a:rPr>
              <a:t>www.discovercreative.careers</a:t>
            </a:r>
            <a:br>
              <a:rPr lang="en-US" sz="2600" b="1" u="none">
                <a:solidFill>
                  <a:schemeClr val="tx2"/>
                </a:solidFill>
              </a:rPr>
            </a:br>
            <a:r>
              <a:rPr lang="en-GB" sz="2600" b="1" u="none" kern="1200">
                <a:solidFill>
                  <a:schemeClr val="tx2"/>
                </a:solidFill>
                <a:latin typeface="+mn-lt"/>
                <a:ea typeface="+mn-ea"/>
                <a:cs typeface="+mn-cs"/>
              </a:rPr>
              <a:t>#DiscoverCreativeCareers</a:t>
            </a:r>
            <a:endParaRPr lang="en-US" sz="2600" b="1" u="none" kern="1200">
              <a:solidFill>
                <a:schemeClr val="tx2"/>
              </a:solidFill>
              <a:latin typeface="+mn-lt"/>
              <a:ea typeface="+mn-ea"/>
              <a:cs typeface="+mn-cs"/>
            </a:endParaRPr>
          </a:p>
        </p:txBody>
      </p:sp>
    </p:spTree>
    <p:extLst>
      <p:ext uri="{BB962C8B-B14F-4D97-AF65-F5344CB8AC3E}">
        <p14:creationId xmlns:p14="http://schemas.microsoft.com/office/powerpoint/2010/main" val="24776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5E4C17B8-2691-D786-0CC0-5FDBE1DD23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F2733654-8C74-BBAB-0B9C-07F40A41538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7898BE27-CE65-3A3D-9D1D-8AD7CF717F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DE7D0D22-AEA0-4C87-2159-275423AD90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27631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FC8B0EED-10AA-3CD6-FD21-B52C729255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A713EDBC-30E6-8427-6670-F850534929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FBAF2C43-0478-23A5-7D0D-B495447B5A3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C80FD4FA-8808-3F47-6742-8D6ED1F7AD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3043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77251"/>
      </p:ext>
    </p:extLst>
  </p:cSld>
  <p:clrMap bg1="lt1" tx1="dk1" bg2="lt2" tx2="dk2" accent1="accent1" accent2="accent2" accent3="accent3" accent4="accent4" accent5="accent5" accent6="accent6" hlink="hlink" folHlink="folHlink"/>
  <p:sldLayoutIdLst>
    <p:sldLayoutId id="2147483648" r:id="rId1"/>
    <p:sldLayoutId id="2147483711" r:id="rId2"/>
    <p:sldLayoutId id="2147483714" r:id="rId3"/>
    <p:sldLayoutId id="2147483715" r:id="rId4"/>
    <p:sldLayoutId id="2147483716" r:id="rId5"/>
    <p:sldLayoutId id="2147483712" r:id="rId6"/>
    <p:sldLayoutId id="2147483713" r:id="rId7"/>
    <p:sldLayoutId id="2147483724" r:id="rId8"/>
    <p:sldLayoutId id="2147483725" r:id="rId9"/>
    <p:sldLayoutId id="2147483726"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37105"/>
      </p:ext>
    </p:extLst>
  </p:cSld>
  <p:clrMap bg1="lt1" tx1="dk1" bg2="lt2" tx2="dk2" accent1="accent1" accent2="accent2" accent3="accent3" accent4="accent4" accent5="accent5" accent6="accent6" hlink="hlink" folHlink="folHlink"/>
  <p:sldLayoutIdLst>
    <p:sldLayoutId id="2147483696" r:id="rId1"/>
    <p:sldLayoutId id="2147483681" r:id="rId2"/>
    <p:sldLayoutId id="2147483695" r:id="rId3"/>
    <p:sldLayoutId id="2147483698" r:id="rId4"/>
    <p:sldLayoutId id="2147483699" r:id="rId5"/>
    <p:sldLayoutId id="2147483708" r:id="rId6"/>
    <p:sldLayoutId id="2147483709" r:id="rId7"/>
    <p:sldLayoutId id="2147483727" r:id="rId8"/>
    <p:sldLayoutId id="2147483728" r:id="rId9"/>
    <p:sldLayoutId id="214748372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694492"/>
      </p:ext>
    </p:extLst>
  </p:cSld>
  <p:clrMap bg1="lt1" tx1="dk1" bg2="lt2" tx2="dk2" accent1="accent1" accent2="accent2" accent3="accent3" accent4="accent4" accent5="accent5" accent6="accent6" hlink="hlink" folHlink="folHlink"/>
  <p:sldLayoutIdLst>
    <p:sldLayoutId id="2147483701" r:id="rId1"/>
    <p:sldLayoutId id="2147483706" r:id="rId2"/>
    <p:sldLayoutId id="2147483707"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2672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hyperlink" Target="https://discovercreative.careers/video-programme/screen/sector-overview-screen/"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creative.careers/video-programme/screen/sector-overview-screen/"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56.gi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discovercreative.careers/video-programme/screen/sector-overview-screen/"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discovercreative.careers/video-programme/screen/sector-overview-screen/"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ack background with white text&#10;&#10;Description automatically generated with medium confidence">
            <a:extLst>
              <a:ext uri="{FF2B5EF4-FFF2-40B4-BE49-F238E27FC236}">
                <a16:creationId xmlns:a16="http://schemas.microsoft.com/office/drawing/2014/main" id="{56225913-01E3-BC1A-8122-5D7F2BF156E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79" r="-5210" b="-8359"/>
          <a:stretch/>
        </p:blipFill>
        <p:spPr>
          <a:xfrm>
            <a:off x="616945" y="5033119"/>
            <a:ext cx="2636213" cy="874569"/>
          </a:xfrm>
        </p:spPr>
      </p:pic>
      <p:pic>
        <p:nvPicPr>
          <p:cNvPr id="6" name="Picture 5" descr="A black background with white text&#10;&#10;Description automatically generated with medium confidence">
            <a:extLst>
              <a:ext uri="{FF2B5EF4-FFF2-40B4-BE49-F238E27FC236}">
                <a16:creationId xmlns:a16="http://schemas.microsoft.com/office/drawing/2014/main" id="{E39827D8-1C59-9879-F527-E0B71FB84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491" y="5033119"/>
            <a:ext cx="2786419" cy="874569"/>
          </a:xfrm>
          <a:prstGeom prst="rect">
            <a:avLst/>
          </a:prstGeom>
        </p:spPr>
      </p:pic>
    </p:spTree>
    <p:extLst>
      <p:ext uri="{BB962C8B-B14F-4D97-AF65-F5344CB8AC3E}">
        <p14:creationId xmlns:p14="http://schemas.microsoft.com/office/powerpoint/2010/main" val="120942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1: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lvl="0">
              <a:lnSpc>
                <a:spcPct val="107000"/>
              </a:lnSpc>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does the term “freelancing” come from? </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other terms are used to describe freelance working modes and patterns?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is the difference between working freelance and being employed? </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20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49" y="2580641"/>
            <a:ext cx="6190503" cy="1488440"/>
          </a:xfrm>
        </p:spPr>
        <p:txBody>
          <a:bodyPr/>
          <a:lstStyle/>
          <a:p>
            <a:r>
              <a:rPr lang="en-US"/>
              <a:t>What does a freelance career look like?</a:t>
            </a:r>
          </a:p>
        </p:txBody>
      </p:sp>
      <p:pic>
        <p:nvPicPr>
          <p:cNvPr id="6" name="Picture Placeholder 5">
            <a:extLst>
              <a:ext uri="{FF2B5EF4-FFF2-40B4-BE49-F238E27FC236}">
                <a16:creationId xmlns:a16="http://schemas.microsoft.com/office/drawing/2014/main" id="{4DB5869B-36E4-8799-8997-3FC839068A1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460" b="13460"/>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2</a:t>
            </a:r>
          </a:p>
        </p:txBody>
      </p:sp>
    </p:spTree>
    <p:extLst>
      <p:ext uri="{BB962C8B-B14F-4D97-AF65-F5344CB8AC3E}">
        <p14:creationId xmlns:p14="http://schemas.microsoft.com/office/powerpoint/2010/main" val="19635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E42F458-3AE8-8083-A89A-92C1395C6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406"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0163BD6A-F46B-D92F-C4DD-05E04AB59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6468"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1B2B3B-9D1E-D9E7-B24F-AEF221D60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531"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53C4C9B-C79B-8C9C-64D6-33697910B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2593"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7163A2-0458-A605-3134-16BB99922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5656"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68DD73C6-5E89-F9D0-D8AD-467BC1AF4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8718"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C2D8707-D3E2-68F9-72FB-F0B3415D4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1781"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7279B8EE-EF01-DF47-5548-109861909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4843"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B724222-0BA0-9DD6-4C12-425AEB2F9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598" y="4274212"/>
            <a:ext cx="1800000" cy="1800000"/>
          </a:xfrm>
          <a:prstGeom prst="rect">
            <a:avLst/>
          </a:prstGeom>
        </p:spPr>
      </p:pic>
      <p:pic>
        <p:nvPicPr>
          <p:cNvPr id="27" name="Picture 26">
            <a:extLst>
              <a:ext uri="{FF2B5EF4-FFF2-40B4-BE49-F238E27FC236}">
                <a16:creationId xmlns:a16="http://schemas.microsoft.com/office/drawing/2014/main" id="{609DB6AC-8E7B-A65D-CE09-8AA20B1B3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598" y="206208"/>
            <a:ext cx="1800000" cy="1800000"/>
          </a:xfrm>
          <a:prstGeom prst="rect">
            <a:avLst/>
          </a:prstGeom>
        </p:spPr>
      </p:pic>
      <p:pic>
        <p:nvPicPr>
          <p:cNvPr id="31" name="Picture 30">
            <a:extLst>
              <a:ext uri="{FF2B5EF4-FFF2-40B4-BE49-F238E27FC236}">
                <a16:creationId xmlns:a16="http://schemas.microsoft.com/office/drawing/2014/main" id="{3245E217-CD11-0589-7635-C61DADAC3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7676" y="206208"/>
            <a:ext cx="1800000" cy="1800000"/>
          </a:xfrm>
          <a:prstGeom prst="rect">
            <a:avLst/>
          </a:prstGeom>
        </p:spPr>
      </p:pic>
      <p:pic>
        <p:nvPicPr>
          <p:cNvPr id="33" name="Picture 32">
            <a:extLst>
              <a:ext uri="{FF2B5EF4-FFF2-40B4-BE49-F238E27FC236}">
                <a16:creationId xmlns:a16="http://schemas.microsoft.com/office/drawing/2014/main" id="{6B3CBD73-64FA-C993-EDDA-E9DFA5C41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4883" y="4274212"/>
            <a:ext cx="1800000" cy="1800000"/>
          </a:xfrm>
          <a:prstGeom prst="rect">
            <a:avLst/>
          </a:prstGeom>
        </p:spPr>
      </p:pic>
      <p:pic>
        <p:nvPicPr>
          <p:cNvPr id="35" name="Picture 34">
            <a:extLst>
              <a:ext uri="{FF2B5EF4-FFF2-40B4-BE49-F238E27FC236}">
                <a16:creationId xmlns:a16="http://schemas.microsoft.com/office/drawing/2014/main" id="{BF750A2C-A183-1B50-E41C-041950B523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4894" y="4242672"/>
            <a:ext cx="1800000" cy="1800000"/>
          </a:xfrm>
          <a:prstGeom prst="rect">
            <a:avLst/>
          </a:prstGeom>
        </p:spPr>
      </p:pic>
      <p:pic>
        <p:nvPicPr>
          <p:cNvPr id="39" name="Picture 38">
            <a:extLst>
              <a:ext uri="{FF2B5EF4-FFF2-40B4-BE49-F238E27FC236}">
                <a16:creationId xmlns:a16="http://schemas.microsoft.com/office/drawing/2014/main" id="{9E2D1CF3-2297-4A2A-FA3E-6D10DD0915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916" y="2180397"/>
            <a:ext cx="1800000" cy="1800000"/>
          </a:xfrm>
          <a:prstGeom prst="rect">
            <a:avLst/>
          </a:prstGeom>
        </p:spPr>
      </p:pic>
      <p:pic>
        <p:nvPicPr>
          <p:cNvPr id="41" name="Picture 40">
            <a:extLst>
              <a:ext uri="{FF2B5EF4-FFF2-40B4-BE49-F238E27FC236}">
                <a16:creationId xmlns:a16="http://schemas.microsoft.com/office/drawing/2014/main" id="{93FBD66B-E1E3-2FDF-E8F8-8EA341D2BD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4598" y="2197258"/>
            <a:ext cx="1800000" cy="1800000"/>
          </a:xfrm>
          <a:prstGeom prst="rect">
            <a:avLst/>
          </a:prstGeom>
        </p:spPr>
      </p:pic>
      <p:pic>
        <p:nvPicPr>
          <p:cNvPr id="43" name="Picture 42">
            <a:extLst>
              <a:ext uri="{FF2B5EF4-FFF2-40B4-BE49-F238E27FC236}">
                <a16:creationId xmlns:a16="http://schemas.microsoft.com/office/drawing/2014/main" id="{CCD4A570-D254-5855-3AE9-7AC373EC1D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4883" y="2197258"/>
            <a:ext cx="1800000" cy="1800000"/>
          </a:xfrm>
          <a:prstGeom prst="rect">
            <a:avLst/>
          </a:prstGeom>
        </p:spPr>
      </p:pic>
      <p:pic>
        <p:nvPicPr>
          <p:cNvPr id="6" name="Picture 5">
            <a:extLst>
              <a:ext uri="{FF2B5EF4-FFF2-40B4-BE49-F238E27FC236}">
                <a16:creationId xmlns:a16="http://schemas.microsoft.com/office/drawing/2014/main" id="{004B06D4-ADE0-2831-8351-28FBC94B99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4905" y="2159891"/>
            <a:ext cx="1800000" cy="1800000"/>
          </a:xfrm>
          <a:prstGeom prst="rect">
            <a:avLst/>
          </a:prstGeom>
        </p:spPr>
      </p:pic>
      <p:pic>
        <p:nvPicPr>
          <p:cNvPr id="7" name="Picture 6">
            <a:extLst>
              <a:ext uri="{FF2B5EF4-FFF2-40B4-BE49-F238E27FC236}">
                <a16:creationId xmlns:a16="http://schemas.microsoft.com/office/drawing/2014/main" id="{C4E2C252-202D-C939-2373-BE24AF9B70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4916" y="4252426"/>
            <a:ext cx="1800000" cy="1800000"/>
          </a:xfrm>
          <a:prstGeom prst="rect">
            <a:avLst/>
          </a:prstGeom>
        </p:spPr>
      </p:pic>
      <p:pic>
        <p:nvPicPr>
          <p:cNvPr id="8" name="Picture 7">
            <a:extLst>
              <a:ext uri="{FF2B5EF4-FFF2-40B4-BE49-F238E27FC236}">
                <a16:creationId xmlns:a16="http://schemas.microsoft.com/office/drawing/2014/main" id="{F0DE9A6F-DC7F-1FE9-70E9-D1E55F0ECD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4905" y="4242672"/>
            <a:ext cx="1800000" cy="1800000"/>
          </a:xfrm>
          <a:prstGeom prst="rect">
            <a:avLst/>
          </a:prstGeom>
        </p:spPr>
      </p:pic>
      <p:pic>
        <p:nvPicPr>
          <p:cNvPr id="9" name="Picture 8">
            <a:extLst>
              <a:ext uri="{FF2B5EF4-FFF2-40B4-BE49-F238E27FC236}">
                <a16:creationId xmlns:a16="http://schemas.microsoft.com/office/drawing/2014/main" id="{0D57891D-D9CD-0D5E-B9F5-BD75F516FF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14894" y="2197258"/>
            <a:ext cx="1800000" cy="1800000"/>
          </a:xfrm>
          <a:prstGeom prst="rect">
            <a:avLst/>
          </a:prstGeom>
        </p:spPr>
      </p:pic>
      <p:sp>
        <p:nvSpPr>
          <p:cNvPr id="11" name="Title 1">
            <a:extLst>
              <a:ext uri="{FF2B5EF4-FFF2-40B4-BE49-F238E27FC236}">
                <a16:creationId xmlns:a16="http://schemas.microsoft.com/office/drawing/2014/main" id="{D7B5285D-156A-E710-3FCB-00DAEA8F81E3}"/>
              </a:ext>
            </a:extLst>
          </p:cNvPr>
          <p:cNvSpPr>
            <a:spLocks noGrp="1"/>
          </p:cNvSpPr>
          <p:nvPr>
            <p:ph type="title"/>
          </p:nvPr>
        </p:nvSpPr>
        <p:spPr>
          <a:xfrm>
            <a:off x="834916" y="647735"/>
            <a:ext cx="6079978" cy="1141730"/>
          </a:xfrm>
        </p:spPr>
        <p:txBody>
          <a:bodyPr/>
          <a:lstStyle/>
          <a:p>
            <a:r>
              <a:rPr lang="en-US"/>
              <a:t>Part 2: Which of these people are working?</a:t>
            </a:r>
          </a:p>
        </p:txBody>
      </p:sp>
    </p:spTree>
    <p:extLst>
      <p:ext uri="{BB962C8B-B14F-4D97-AF65-F5344CB8AC3E}">
        <p14:creationId xmlns:p14="http://schemas.microsoft.com/office/powerpoint/2010/main" val="366949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BADDE-EE6B-4609-81E5-10A4CA166327}"/>
              </a:ext>
            </a:extLst>
          </p:cNvPr>
          <p:cNvSpPr txBox="1"/>
          <p:nvPr/>
        </p:nvSpPr>
        <p:spPr>
          <a:xfrm>
            <a:off x="4337957" y="4390253"/>
            <a:ext cx="3211285" cy="646331"/>
          </a:xfrm>
          <a:prstGeom prst="rect">
            <a:avLst/>
          </a:prstGeom>
          <a:noFill/>
        </p:spPr>
        <p:txBody>
          <a:bodyPr wrap="square" rtlCol="0">
            <a:spAutoFit/>
          </a:bodyPr>
          <a:lstStyle/>
          <a:p>
            <a:pPr algn="ctr"/>
            <a:r>
              <a:rPr lang="en-GB" sz="3600">
                <a:solidFill>
                  <a:schemeClr val="bg1"/>
                </a:solidFill>
                <a:effectLst>
                  <a:outerShdw blurRad="38100" dist="38100" dir="2700000" algn="tl">
                    <a:srgbClr val="000000">
                      <a:alpha val="43137"/>
                    </a:srgbClr>
                  </a:outerShdw>
                </a:effectLst>
              </a:rPr>
              <a:t>Watch </a:t>
            </a:r>
            <a:r>
              <a:rPr lang="en-GB" sz="3600">
                <a:solidFill>
                  <a:schemeClr val="bg1"/>
                </a:solidFill>
                <a:effectLst>
                  <a:outerShdw blurRad="38100" dist="38100" dir="2700000" algn="tl">
                    <a:srgbClr val="000000">
                      <a:alpha val="43137"/>
                    </a:srgbClr>
                  </a:outerShdw>
                </a:effectLst>
                <a:hlinkClick r:id="rId3"/>
              </a:rPr>
              <a:t>here</a:t>
            </a:r>
            <a:r>
              <a:rPr lang="en-GB" sz="3600">
                <a:solidFill>
                  <a:schemeClr val="bg1"/>
                </a:solidFill>
                <a:effectLst>
                  <a:outerShdw blurRad="38100" dist="38100" dir="2700000" algn="tl">
                    <a:srgbClr val="000000">
                      <a:alpha val="43137"/>
                    </a:srgbClr>
                  </a:outerShdw>
                </a:effectLst>
              </a:rPr>
              <a:t>  </a:t>
            </a:r>
          </a:p>
        </p:txBody>
      </p:sp>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Friendly Freelancers</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2008417" cy="461491"/>
          </a:xfrm>
        </p:spPr>
        <p:txBody>
          <a:bodyPr>
            <a:normAutofit fontScale="85000" lnSpcReduction="10000"/>
          </a:bodyPr>
          <a:lstStyle/>
          <a:p>
            <a:r>
              <a:rPr lang="en-US"/>
              <a:t>( 4 mins 03 sec )</a:t>
            </a:r>
          </a:p>
        </p:txBody>
      </p:sp>
      <p:sp>
        <p:nvSpPr>
          <p:cNvPr id="10" name="Text Placeholder 9">
            <a:extLst>
              <a:ext uri="{FF2B5EF4-FFF2-40B4-BE49-F238E27FC236}">
                <a16:creationId xmlns:a16="http://schemas.microsoft.com/office/drawing/2014/main" id="{30C25451-E28F-CFD0-79ED-3DA11698ADD9}"/>
              </a:ext>
            </a:extLst>
          </p:cNvPr>
          <p:cNvSpPr>
            <a:spLocks noGrp="1"/>
          </p:cNvSpPr>
          <p:nvPr>
            <p:ph type="body" sz="quarter" idx="10"/>
          </p:nvPr>
        </p:nvSpPr>
        <p:spPr/>
        <p:txBody>
          <a:bodyPr/>
          <a:lstStyle/>
          <a:p>
            <a:endParaRPr lang="en-US"/>
          </a:p>
        </p:txBody>
      </p:sp>
      <p:pic>
        <p:nvPicPr>
          <p:cNvPr id="17" name="Picture Placeholder 16" descr="A white arrow in a circle&#10;&#10;Description automatically generated with low confidence">
            <a:extLst>
              <a:ext uri="{FF2B5EF4-FFF2-40B4-BE49-F238E27FC236}">
                <a16:creationId xmlns:a16="http://schemas.microsoft.com/office/drawing/2014/main" id="{3B706BC2-FDFC-2094-0860-B4BA4B3353C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29" b="329"/>
          <a:stretch>
            <a:fillRect/>
          </a:stretch>
        </p:blipFill>
        <p:spPr/>
      </p:pic>
    </p:spTree>
    <p:extLst>
      <p:ext uri="{BB962C8B-B14F-4D97-AF65-F5344CB8AC3E}">
        <p14:creationId xmlns:p14="http://schemas.microsoft.com/office/powerpoint/2010/main" val="286586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585D-946E-19D0-2C36-4F67DDD497F6}"/>
              </a:ext>
            </a:extLst>
          </p:cNvPr>
          <p:cNvSpPr>
            <a:spLocks noGrp="1"/>
          </p:cNvSpPr>
          <p:nvPr>
            <p:ph type="title"/>
          </p:nvPr>
        </p:nvSpPr>
        <p:spPr/>
        <p:txBody>
          <a:bodyPr/>
          <a:lstStyle/>
          <a:p>
            <a:r>
              <a:rPr lang="en-US"/>
              <a:t>What does a freelance career look like?</a:t>
            </a:r>
          </a:p>
        </p:txBody>
      </p:sp>
      <p:sp>
        <p:nvSpPr>
          <p:cNvPr id="3" name="Text Placeholder 2">
            <a:extLst>
              <a:ext uri="{FF2B5EF4-FFF2-40B4-BE49-F238E27FC236}">
                <a16:creationId xmlns:a16="http://schemas.microsoft.com/office/drawing/2014/main" id="{74E4B687-2D84-CA18-96A4-E88E3ECA77A7}"/>
              </a:ext>
            </a:extLst>
          </p:cNvPr>
          <p:cNvSpPr>
            <a:spLocks noGrp="1"/>
          </p:cNvSpPr>
          <p:nvPr>
            <p:ph type="body" sz="quarter" idx="10"/>
          </p:nvPr>
        </p:nvSpPr>
        <p:spPr>
          <a:xfrm>
            <a:off x="605074" y="2672046"/>
            <a:ext cx="5942872" cy="2999549"/>
          </a:xfrm>
        </p:spPr>
        <p:txBody>
          <a:bodyPr/>
          <a:lstStyle/>
          <a:p>
            <a:r>
              <a:rPr lang="en-US"/>
              <a:t>What are the qualities of a successful freelancer?</a:t>
            </a:r>
          </a:p>
          <a:p>
            <a:pPr marL="0" indent="0">
              <a:buNone/>
            </a:pPr>
            <a:endParaRPr lang="en-US"/>
          </a:p>
          <a:p>
            <a:r>
              <a:rPr lang="en-US"/>
              <a:t>What does a freelancer’s schedule of tasks look like – across a year, a month, a week, a day?</a:t>
            </a:r>
          </a:p>
          <a:p>
            <a:pPr marL="0" indent="0">
              <a:buNone/>
            </a:pPr>
            <a:endParaRPr lang="en-US"/>
          </a:p>
        </p:txBody>
      </p:sp>
      <p:pic>
        <p:nvPicPr>
          <p:cNvPr id="8" name="Picture Placeholder 7" descr="A hand holding a blue book&#10;&#10;Description automatically generated with medium confidence">
            <a:extLst>
              <a:ext uri="{FF2B5EF4-FFF2-40B4-BE49-F238E27FC236}">
                <a16:creationId xmlns:a16="http://schemas.microsoft.com/office/drawing/2014/main" id="{A7CF0EA2-6005-2679-0056-A2E0871B721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27" r="3127"/>
          <a:stretch>
            <a:fillRect/>
          </a:stretch>
        </p:blipFill>
        <p:spPr/>
      </p:pic>
    </p:spTree>
    <p:extLst>
      <p:ext uri="{BB962C8B-B14F-4D97-AF65-F5344CB8AC3E}">
        <p14:creationId xmlns:p14="http://schemas.microsoft.com/office/powerpoint/2010/main" val="5095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FCAFBD-B5FD-73C5-412F-5254998395A8}"/>
              </a:ext>
            </a:extLst>
          </p:cNvPr>
          <p:cNvSpPr>
            <a:spLocks noGrp="1"/>
          </p:cNvSpPr>
          <p:nvPr>
            <p:ph type="title"/>
          </p:nvPr>
        </p:nvSpPr>
        <p:spPr>
          <a:xfrm>
            <a:off x="608885" y="245064"/>
            <a:ext cx="10891247" cy="528529"/>
          </a:xfrm>
        </p:spPr>
        <p:txBody>
          <a:bodyPr/>
          <a:lstStyle/>
          <a:p>
            <a:r>
              <a:rPr lang="en-US"/>
              <a:t>Activity: Imagine going behind the scenes of a successful freelancer</a:t>
            </a:r>
          </a:p>
        </p:txBody>
      </p:sp>
      <p:sp>
        <p:nvSpPr>
          <p:cNvPr id="6" name="Text Placeholder 5">
            <a:extLst>
              <a:ext uri="{FF2B5EF4-FFF2-40B4-BE49-F238E27FC236}">
                <a16:creationId xmlns:a16="http://schemas.microsoft.com/office/drawing/2014/main" id="{EA9D36B8-7550-44A0-8772-F16484F10A5E}"/>
              </a:ext>
            </a:extLst>
          </p:cNvPr>
          <p:cNvSpPr>
            <a:spLocks noGrp="1"/>
          </p:cNvSpPr>
          <p:nvPr>
            <p:ph type="body" sz="quarter" idx="10"/>
          </p:nvPr>
        </p:nvSpPr>
        <p:spPr>
          <a:xfrm>
            <a:off x="928222" y="3238796"/>
            <a:ext cx="5830743" cy="2963782"/>
          </a:xfrm>
        </p:spPr>
        <p:txBody>
          <a:bodyPr/>
          <a:lstStyle/>
          <a:p>
            <a:r>
              <a:rPr lang="en-US" sz="2400" b="1"/>
              <a:t>Examples of successful freelancers  include mobile hairdresser, popstar,  festival producer and influencer</a:t>
            </a:r>
          </a:p>
          <a:p>
            <a:r>
              <a:rPr lang="en-US" sz="2000"/>
              <a:t>What qualities can you identify that make them a successful freelancer? </a:t>
            </a:r>
          </a:p>
          <a:p>
            <a:r>
              <a:rPr lang="en-US" sz="2000"/>
              <a:t>What might their schedules look like?</a:t>
            </a:r>
          </a:p>
        </p:txBody>
      </p:sp>
      <p:pic>
        <p:nvPicPr>
          <p:cNvPr id="14" name="Picture Placeholder 13" descr="A picture containing colorfulness, graphics, screenshot, graphic design&#10;&#10;Description automatically generated">
            <a:extLst>
              <a:ext uri="{FF2B5EF4-FFF2-40B4-BE49-F238E27FC236}">
                <a16:creationId xmlns:a16="http://schemas.microsoft.com/office/drawing/2014/main" id="{C7CE1B8B-C893-34CC-3918-E592B84FDC48}"/>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113" t="201" r="26077" b="-201"/>
          <a:stretch/>
        </p:blipFill>
        <p:spPr>
          <a:xfrm>
            <a:off x="7040880" y="1453293"/>
            <a:ext cx="4459252" cy="4749285"/>
          </a:xfrm>
        </p:spPr>
      </p:pic>
      <p:pic>
        <p:nvPicPr>
          <p:cNvPr id="11" name="Picture 11" descr="A picture containing person, person, posing&#10;&#10;Description automatically generated">
            <a:extLst>
              <a:ext uri="{FF2B5EF4-FFF2-40B4-BE49-F238E27FC236}">
                <a16:creationId xmlns:a16="http://schemas.microsoft.com/office/drawing/2014/main" id="{47B8CF8C-89A0-A2B4-233F-78658582E527}"/>
              </a:ext>
            </a:extLst>
          </p:cNvPr>
          <p:cNvPicPr>
            <a:picLocks noChangeAspect="1"/>
          </p:cNvPicPr>
          <p:nvPr/>
        </p:nvPicPr>
        <p:blipFill>
          <a:blip r:embed="rId4"/>
          <a:stretch>
            <a:fillRect/>
          </a:stretch>
        </p:blipFill>
        <p:spPr>
          <a:xfrm>
            <a:off x="999611" y="1579728"/>
            <a:ext cx="1348504" cy="1359877"/>
          </a:xfrm>
          <a:prstGeom prst="rect">
            <a:avLst/>
          </a:prstGeom>
        </p:spPr>
      </p:pic>
      <p:pic>
        <p:nvPicPr>
          <p:cNvPr id="12" name="Picture 12" descr="A picture containing person, microphone&#10;&#10;Description automatically generated">
            <a:extLst>
              <a:ext uri="{FF2B5EF4-FFF2-40B4-BE49-F238E27FC236}">
                <a16:creationId xmlns:a16="http://schemas.microsoft.com/office/drawing/2014/main" id="{D079A54D-BEA6-AF31-22EF-3A44C59DDA89}"/>
              </a:ext>
            </a:extLst>
          </p:cNvPr>
          <p:cNvPicPr>
            <a:picLocks noChangeAspect="1"/>
          </p:cNvPicPr>
          <p:nvPr/>
        </p:nvPicPr>
        <p:blipFill>
          <a:blip r:embed="rId5"/>
          <a:stretch>
            <a:fillRect/>
          </a:stretch>
        </p:blipFill>
        <p:spPr>
          <a:xfrm>
            <a:off x="2460971" y="1579728"/>
            <a:ext cx="1382623" cy="1371250"/>
          </a:xfrm>
          <a:prstGeom prst="rect">
            <a:avLst/>
          </a:prstGeom>
        </p:spPr>
      </p:pic>
      <p:pic>
        <p:nvPicPr>
          <p:cNvPr id="13" name="Picture 14">
            <a:extLst>
              <a:ext uri="{FF2B5EF4-FFF2-40B4-BE49-F238E27FC236}">
                <a16:creationId xmlns:a16="http://schemas.microsoft.com/office/drawing/2014/main" id="{E6C20AC4-5D23-033A-ADF8-371E379FABED}"/>
              </a:ext>
            </a:extLst>
          </p:cNvPr>
          <p:cNvPicPr>
            <a:picLocks noChangeAspect="1"/>
          </p:cNvPicPr>
          <p:nvPr/>
        </p:nvPicPr>
        <p:blipFill>
          <a:blip r:embed="rId6"/>
          <a:stretch>
            <a:fillRect/>
          </a:stretch>
        </p:blipFill>
        <p:spPr>
          <a:xfrm>
            <a:off x="3966425" y="1579728"/>
            <a:ext cx="1382623" cy="1382623"/>
          </a:xfrm>
          <a:prstGeom prst="rect">
            <a:avLst/>
          </a:prstGeom>
        </p:spPr>
      </p:pic>
      <p:pic>
        <p:nvPicPr>
          <p:cNvPr id="15" name="Picture 15" descr="A picture containing person, holding, outdoor, crowd&#10;&#10;Description automatically generated">
            <a:extLst>
              <a:ext uri="{FF2B5EF4-FFF2-40B4-BE49-F238E27FC236}">
                <a16:creationId xmlns:a16="http://schemas.microsoft.com/office/drawing/2014/main" id="{6CCD8BB3-3600-4D92-6DBA-E680B63B8D70}"/>
              </a:ext>
            </a:extLst>
          </p:cNvPr>
          <p:cNvPicPr>
            <a:picLocks noChangeAspect="1"/>
          </p:cNvPicPr>
          <p:nvPr/>
        </p:nvPicPr>
        <p:blipFill>
          <a:blip r:embed="rId7"/>
          <a:stretch>
            <a:fillRect/>
          </a:stretch>
        </p:blipFill>
        <p:spPr>
          <a:xfrm>
            <a:off x="5459104" y="1591101"/>
            <a:ext cx="1371250" cy="1371250"/>
          </a:xfrm>
          <a:prstGeom prst="rect">
            <a:avLst/>
          </a:prstGeom>
        </p:spPr>
      </p:pic>
    </p:spTree>
    <p:extLst>
      <p:ext uri="{BB962C8B-B14F-4D97-AF65-F5344CB8AC3E}">
        <p14:creationId xmlns:p14="http://schemas.microsoft.com/office/powerpoint/2010/main" val="340410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CBFFEAD4-41E6-EEEE-D8D5-0638A2C2CA8E}"/>
              </a:ext>
            </a:extLst>
          </p:cNvPr>
          <p:cNvSpPr>
            <a:spLocks noGrp="1"/>
          </p:cNvSpPr>
          <p:nvPr>
            <p:ph type="title"/>
          </p:nvPr>
        </p:nvSpPr>
        <p:spPr>
          <a:xfrm>
            <a:off x="590840" y="605790"/>
            <a:ext cx="11086810" cy="1141730"/>
          </a:xfrm>
        </p:spPr>
        <p:txBody>
          <a:bodyPr/>
          <a:lstStyle/>
          <a:p>
            <a:r>
              <a:rPr lang="en-US"/>
              <a:t>Activity: How often does a freelancer do each of these activities?</a:t>
            </a:r>
          </a:p>
        </p:txBody>
      </p:sp>
      <p:grpSp>
        <p:nvGrpSpPr>
          <p:cNvPr id="7" name="Group 6">
            <a:extLst>
              <a:ext uri="{FF2B5EF4-FFF2-40B4-BE49-F238E27FC236}">
                <a16:creationId xmlns:a16="http://schemas.microsoft.com/office/drawing/2014/main" id="{4B4B886F-1C13-77B2-3C86-3055083EF78F}"/>
              </a:ext>
            </a:extLst>
          </p:cNvPr>
          <p:cNvGrpSpPr/>
          <p:nvPr/>
        </p:nvGrpSpPr>
        <p:grpSpPr>
          <a:xfrm>
            <a:off x="3991130" y="1812046"/>
            <a:ext cx="4056380" cy="3560054"/>
            <a:chOff x="3991130" y="1812046"/>
            <a:chExt cx="4056380" cy="3560054"/>
          </a:xfrm>
        </p:grpSpPr>
        <p:sp>
          <p:nvSpPr>
            <p:cNvPr id="4" name="TextBox 3">
              <a:extLst>
                <a:ext uri="{FF2B5EF4-FFF2-40B4-BE49-F238E27FC236}">
                  <a16:creationId xmlns:a16="http://schemas.microsoft.com/office/drawing/2014/main" id="{0A5124B3-D7E2-D48F-7138-3E7842CBAC02}"/>
                </a:ext>
              </a:extLst>
            </p:cNvPr>
            <p:cNvSpPr txBox="1"/>
            <p:nvPr/>
          </p:nvSpPr>
          <p:spPr>
            <a:xfrm>
              <a:off x="3991130"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MONTHLY</a:t>
              </a:r>
              <a:endParaRPr lang="en-GB" sz="2000" b="1" i="1">
                <a:solidFill>
                  <a:srgbClr val="002060"/>
                </a:solidFill>
                <a:latin typeface="Verdana"/>
                <a:ea typeface="Verdana"/>
                <a:cs typeface="Verdana"/>
                <a:sym typeface="Verdana"/>
              </a:endParaRPr>
            </a:p>
          </p:txBody>
        </p:sp>
        <p:pic>
          <p:nvPicPr>
            <p:cNvPr id="15" name="Picture 14" descr="A picture containing screenshot, design, rectangle, graphics&#10;&#10;Description automatically generated">
              <a:extLst>
                <a:ext uri="{FF2B5EF4-FFF2-40B4-BE49-F238E27FC236}">
                  <a16:creationId xmlns:a16="http://schemas.microsoft.com/office/drawing/2014/main" id="{CB31A02C-4039-17EA-7144-A4C75B9926B6}"/>
                </a:ext>
              </a:extLst>
            </p:cNvPr>
            <p:cNvPicPr>
              <a:picLocks noChangeAspect="1"/>
            </p:cNvPicPr>
            <p:nvPr/>
          </p:nvPicPr>
          <p:blipFill rotWithShape="1">
            <a:blip r:embed="rId3">
              <a:extLst>
                <a:ext uri="{28A0092B-C50C-407E-A947-70E740481C1C}">
                  <a14:useLocalDpi xmlns:a14="http://schemas.microsoft.com/office/drawing/2010/main" val="0"/>
                </a:ext>
              </a:extLst>
            </a:blip>
            <a:srcRect l="31005" t="21787" r="30147" b="21569"/>
            <a:stretch/>
          </p:blipFill>
          <p:spPr>
            <a:xfrm>
              <a:off x="4499188" y="2752725"/>
              <a:ext cx="3193623" cy="2619375"/>
            </a:xfrm>
            <a:prstGeom prst="rect">
              <a:avLst/>
            </a:prstGeom>
          </p:spPr>
        </p:pic>
      </p:grpSp>
      <p:grpSp>
        <p:nvGrpSpPr>
          <p:cNvPr id="8" name="Group 7">
            <a:extLst>
              <a:ext uri="{FF2B5EF4-FFF2-40B4-BE49-F238E27FC236}">
                <a16:creationId xmlns:a16="http://schemas.microsoft.com/office/drawing/2014/main" id="{ABCEC1E6-4733-9003-AD88-C7334E97B38C}"/>
              </a:ext>
            </a:extLst>
          </p:cNvPr>
          <p:cNvGrpSpPr/>
          <p:nvPr/>
        </p:nvGrpSpPr>
        <p:grpSpPr>
          <a:xfrm>
            <a:off x="254155" y="1812046"/>
            <a:ext cx="4056380" cy="3631491"/>
            <a:chOff x="7764227" y="1812046"/>
            <a:chExt cx="4056380" cy="3631491"/>
          </a:xfrm>
        </p:grpSpPr>
        <p:sp>
          <p:nvSpPr>
            <p:cNvPr id="5" name="TextBox 4">
              <a:extLst>
                <a:ext uri="{FF2B5EF4-FFF2-40B4-BE49-F238E27FC236}">
                  <a16:creationId xmlns:a16="http://schemas.microsoft.com/office/drawing/2014/main" id="{1DD85E5C-F675-D898-FFAF-C192022B6DA1}"/>
                </a:ext>
              </a:extLst>
            </p:cNvPr>
            <p:cNvSpPr txBox="1"/>
            <p:nvPr/>
          </p:nvSpPr>
          <p:spPr>
            <a:xfrm>
              <a:off x="7764227"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WEEKLY</a:t>
              </a:r>
              <a:endParaRPr lang="en-GB" sz="2000" b="1" i="1">
                <a:solidFill>
                  <a:srgbClr val="002060"/>
                </a:solidFill>
                <a:latin typeface="Verdana"/>
                <a:ea typeface="Verdana"/>
                <a:cs typeface="Verdana"/>
                <a:sym typeface="Verdana"/>
              </a:endParaRPr>
            </a:p>
          </p:txBody>
        </p:sp>
        <p:pic>
          <p:nvPicPr>
            <p:cNvPr id="22" name="Picture 21" descr="A picture containing screenshot, text, design&#10;&#10;Description automatically generated">
              <a:extLst>
                <a:ext uri="{FF2B5EF4-FFF2-40B4-BE49-F238E27FC236}">
                  <a16:creationId xmlns:a16="http://schemas.microsoft.com/office/drawing/2014/main" id="{6CBD0C0A-F419-6018-2A6E-43FFD9BBE7D7}"/>
                </a:ext>
              </a:extLst>
            </p:cNvPr>
            <p:cNvPicPr>
              <a:picLocks noChangeAspect="1"/>
            </p:cNvPicPr>
            <p:nvPr/>
          </p:nvPicPr>
          <p:blipFill rotWithShape="1">
            <a:blip r:embed="rId4">
              <a:extLst>
                <a:ext uri="{28A0092B-C50C-407E-A947-70E740481C1C}">
                  <a14:useLocalDpi xmlns:a14="http://schemas.microsoft.com/office/drawing/2010/main" val="0"/>
                </a:ext>
              </a:extLst>
            </a:blip>
            <a:srcRect l="34559" t="22658" r="34681" b="21568"/>
            <a:stretch/>
          </p:blipFill>
          <p:spPr>
            <a:xfrm>
              <a:off x="8438266" y="2681286"/>
              <a:ext cx="2708301" cy="2762251"/>
            </a:xfrm>
            <a:prstGeom prst="rect">
              <a:avLst/>
            </a:prstGeom>
          </p:spPr>
        </p:pic>
      </p:grpSp>
      <p:grpSp>
        <p:nvGrpSpPr>
          <p:cNvPr id="6" name="Group 5">
            <a:extLst>
              <a:ext uri="{FF2B5EF4-FFF2-40B4-BE49-F238E27FC236}">
                <a16:creationId xmlns:a16="http://schemas.microsoft.com/office/drawing/2014/main" id="{18255064-3C59-FA73-5892-05020A8A9CD7}"/>
              </a:ext>
            </a:extLst>
          </p:cNvPr>
          <p:cNvGrpSpPr/>
          <p:nvPr/>
        </p:nvGrpSpPr>
        <p:grpSpPr>
          <a:xfrm>
            <a:off x="7881465" y="1812046"/>
            <a:ext cx="4056380" cy="3631491"/>
            <a:chOff x="371393" y="1812046"/>
            <a:chExt cx="4056380" cy="3631491"/>
          </a:xfrm>
        </p:grpSpPr>
        <p:sp>
          <p:nvSpPr>
            <p:cNvPr id="3" name="TextBox 2">
              <a:extLst>
                <a:ext uri="{FF2B5EF4-FFF2-40B4-BE49-F238E27FC236}">
                  <a16:creationId xmlns:a16="http://schemas.microsoft.com/office/drawing/2014/main" id="{F4B3A94B-FEAD-6D77-64F2-D9CB5AD7455E}"/>
                </a:ext>
              </a:extLst>
            </p:cNvPr>
            <p:cNvSpPr txBox="1"/>
            <p:nvPr/>
          </p:nvSpPr>
          <p:spPr>
            <a:xfrm>
              <a:off x="371393"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ANNUALLY</a:t>
              </a:r>
              <a:endParaRPr lang="en-GB" sz="2000" b="1" i="1">
                <a:solidFill>
                  <a:srgbClr val="002060"/>
                </a:solidFill>
                <a:latin typeface="Verdana"/>
                <a:ea typeface="Verdana"/>
                <a:cs typeface="Verdana"/>
                <a:sym typeface="Verdana"/>
              </a:endParaRPr>
            </a:p>
          </p:txBody>
        </p:sp>
        <p:pic>
          <p:nvPicPr>
            <p:cNvPr id="24" name="Picture 23" descr="A calendar with a number on it&#10;&#10;Description automatically generated with low confidence">
              <a:extLst>
                <a:ext uri="{FF2B5EF4-FFF2-40B4-BE49-F238E27FC236}">
                  <a16:creationId xmlns:a16="http://schemas.microsoft.com/office/drawing/2014/main" id="{0CE74508-6D0A-1A11-C3D9-3EE0D2A4561A}"/>
                </a:ext>
              </a:extLst>
            </p:cNvPr>
            <p:cNvPicPr>
              <a:picLocks noChangeAspect="1"/>
            </p:cNvPicPr>
            <p:nvPr/>
          </p:nvPicPr>
          <p:blipFill rotWithShape="1">
            <a:blip r:embed="rId5">
              <a:extLst>
                <a:ext uri="{28A0092B-C50C-407E-A947-70E740481C1C}">
                  <a14:useLocalDpi xmlns:a14="http://schemas.microsoft.com/office/drawing/2010/main" val="0"/>
                </a:ext>
              </a:extLst>
            </a:blip>
            <a:srcRect l="30637" t="18955" r="30270" b="15686"/>
            <a:stretch/>
          </p:blipFill>
          <p:spPr>
            <a:xfrm>
              <a:off x="881855" y="2824161"/>
              <a:ext cx="2785270" cy="2619376"/>
            </a:xfrm>
            <a:prstGeom prst="rect">
              <a:avLst/>
            </a:prstGeom>
          </p:spPr>
        </p:pic>
      </p:grpSp>
    </p:spTree>
    <p:extLst>
      <p:ext uri="{BB962C8B-B14F-4D97-AF65-F5344CB8AC3E}">
        <p14:creationId xmlns:p14="http://schemas.microsoft.com/office/powerpoint/2010/main" val="361979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2A99-9059-64C1-4953-80E74DCCCDB1}"/>
              </a:ext>
            </a:extLst>
          </p:cNvPr>
          <p:cNvSpPr>
            <a:spLocks noGrp="1"/>
          </p:cNvSpPr>
          <p:nvPr>
            <p:ph type="title"/>
          </p:nvPr>
        </p:nvSpPr>
        <p:spPr>
          <a:xfrm>
            <a:off x="590840" y="505777"/>
            <a:ext cx="11601160" cy="828040"/>
          </a:xfrm>
        </p:spPr>
        <p:txBody>
          <a:bodyPr/>
          <a:lstStyle/>
          <a:p>
            <a:r>
              <a:rPr lang="en-US" sz="3200"/>
              <a:t>Sort this list of activities into frequency</a:t>
            </a:r>
          </a:p>
        </p:txBody>
      </p:sp>
      <p:sp>
        <p:nvSpPr>
          <p:cNvPr id="3" name="Text Placeholder 2">
            <a:extLst>
              <a:ext uri="{FF2B5EF4-FFF2-40B4-BE49-F238E27FC236}">
                <a16:creationId xmlns:a16="http://schemas.microsoft.com/office/drawing/2014/main" id="{891F01AB-D266-D0C6-09AF-B80DFD91ECE7}"/>
              </a:ext>
            </a:extLst>
          </p:cNvPr>
          <p:cNvSpPr>
            <a:spLocks noGrp="1"/>
          </p:cNvSpPr>
          <p:nvPr>
            <p:ph type="body" sz="quarter" idx="10"/>
          </p:nvPr>
        </p:nvSpPr>
        <p:spPr>
          <a:xfrm>
            <a:off x="590840" y="1176655"/>
            <a:ext cx="8043012" cy="3275330"/>
          </a:xfrm>
        </p:spPr>
        <p:txBody>
          <a:bodyPr/>
          <a:lstStyle/>
          <a:p>
            <a:r>
              <a:rPr lang="en-US" dirty="0"/>
              <a:t>Filing Tax Return</a:t>
            </a:r>
          </a:p>
          <a:p>
            <a:r>
              <a:rPr lang="en-US" dirty="0"/>
              <a:t>Social media posting</a:t>
            </a:r>
          </a:p>
          <a:p>
            <a:r>
              <a:rPr lang="en-US" dirty="0"/>
              <a:t>Contacting potential clients</a:t>
            </a:r>
          </a:p>
          <a:p>
            <a:r>
              <a:rPr lang="en-US" dirty="0"/>
              <a:t>Developing new skills</a:t>
            </a:r>
          </a:p>
          <a:p>
            <a:r>
              <a:rPr lang="en-US" dirty="0"/>
              <a:t>Going to events to meet people</a:t>
            </a:r>
          </a:p>
          <a:p>
            <a:r>
              <a:rPr lang="en-US" dirty="0"/>
              <a:t>Agreeing brief with client for new work</a:t>
            </a:r>
          </a:p>
          <a:p>
            <a:r>
              <a:rPr lang="en-US" dirty="0"/>
              <a:t>Sending invoices</a:t>
            </a:r>
          </a:p>
          <a:p>
            <a:r>
              <a:rPr lang="en-US" dirty="0"/>
              <a:t>Managing personal finances</a:t>
            </a:r>
          </a:p>
          <a:p>
            <a:r>
              <a:rPr lang="en-US" dirty="0"/>
              <a:t>Assessing your pricing</a:t>
            </a:r>
          </a:p>
          <a:p>
            <a:r>
              <a:rPr lang="en-US" dirty="0"/>
              <a:t>Preparing proposals / pitches for clients</a:t>
            </a:r>
          </a:p>
          <a:p>
            <a:r>
              <a:rPr lang="en-US" dirty="0" err="1"/>
              <a:t>Organising</a:t>
            </a:r>
            <a:r>
              <a:rPr lang="en-US" dirty="0"/>
              <a:t> your time / </a:t>
            </a:r>
            <a:r>
              <a:rPr lang="en-US" dirty="0" err="1"/>
              <a:t>prioritising</a:t>
            </a:r>
            <a:r>
              <a:rPr lang="en-US" dirty="0"/>
              <a:t> tasks</a:t>
            </a:r>
          </a:p>
          <a:p>
            <a:r>
              <a:rPr lang="en-US" dirty="0"/>
              <a:t>Researching opportunities / new clients</a:t>
            </a:r>
          </a:p>
          <a:p>
            <a:endParaRPr lang="en-US" dirty="0"/>
          </a:p>
          <a:p>
            <a:endParaRPr lang="en-US" dirty="0"/>
          </a:p>
        </p:txBody>
      </p:sp>
      <p:sp>
        <p:nvSpPr>
          <p:cNvPr id="4" name="Text Placeholder 2">
            <a:extLst>
              <a:ext uri="{FF2B5EF4-FFF2-40B4-BE49-F238E27FC236}">
                <a16:creationId xmlns:a16="http://schemas.microsoft.com/office/drawing/2014/main" id="{E50CA150-0013-5B4F-F7ED-C7AA360F8601}"/>
              </a:ext>
            </a:extLst>
          </p:cNvPr>
          <p:cNvSpPr txBox="1">
            <a:spLocks/>
          </p:cNvSpPr>
          <p:nvPr/>
        </p:nvSpPr>
        <p:spPr>
          <a:xfrm>
            <a:off x="5858158" y="1181734"/>
            <a:ext cx="8043012" cy="3275330"/>
          </a:xfrm>
          <a:prstGeom prst="rect">
            <a:avLst/>
          </a:prstGeom>
        </p:spPr>
        <p:txBody>
          <a:bodyPr/>
          <a:lstStyle>
            <a:lvl1pPr marL="288000" indent="-288000" algn="l" defTabSz="914400" rtl="0" eaLnBrk="1" latinLnBrk="0" hangingPunct="1">
              <a:lnSpc>
                <a:spcPct val="90000"/>
              </a:lnSpc>
              <a:spcBef>
                <a:spcPts val="1000"/>
              </a:spcBef>
              <a:buSzPct val="90000"/>
              <a:buFontTx/>
              <a:buBlip>
                <a:blip r:embed="rId3"/>
              </a:buBlip>
              <a:defRPr sz="2000" kern="1200">
                <a:solidFill>
                  <a:schemeClr val="tx1"/>
                </a:solidFill>
                <a:latin typeface="+mn-lt"/>
                <a:ea typeface="+mn-ea"/>
                <a:cs typeface="+mn-cs"/>
              </a:defRPr>
            </a:lvl1pPr>
            <a:lvl2pPr marL="288000" indent="-288000" algn="l" defTabSz="914400" rtl="0" eaLnBrk="1" latinLnBrk="0" hangingPunct="1">
              <a:lnSpc>
                <a:spcPct val="90000"/>
              </a:lnSpc>
              <a:spcBef>
                <a:spcPts val="500"/>
              </a:spcBef>
              <a:buSzPct val="90000"/>
              <a:buFontTx/>
              <a:buNone/>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Building your freelance brand</a:t>
            </a:r>
          </a:p>
          <a:p>
            <a:r>
              <a:rPr lang="en-US" err="1"/>
              <a:t>Analysing</a:t>
            </a:r>
            <a:r>
              <a:rPr lang="en-US"/>
              <a:t> your skills</a:t>
            </a:r>
          </a:p>
          <a:p>
            <a:r>
              <a:rPr lang="en-US"/>
              <a:t>Updating your online profile(s)</a:t>
            </a:r>
          </a:p>
          <a:p>
            <a:r>
              <a:rPr lang="en-US"/>
              <a:t>Assessing where you could find new opportunities</a:t>
            </a:r>
          </a:p>
          <a:p>
            <a:r>
              <a:rPr lang="en-US"/>
              <a:t>Checking if payments have been received</a:t>
            </a:r>
          </a:p>
          <a:p>
            <a:r>
              <a:rPr lang="en-US"/>
              <a:t>Following up with clients you’ve pitched to</a:t>
            </a:r>
          </a:p>
          <a:p>
            <a:r>
              <a:rPr lang="en-US"/>
              <a:t>Delivering client work</a:t>
            </a:r>
          </a:p>
          <a:p>
            <a:r>
              <a:rPr lang="en-US"/>
              <a:t>Updating your website</a:t>
            </a:r>
          </a:p>
          <a:p>
            <a:r>
              <a:rPr lang="en-US"/>
              <a:t>Checking in with previous clients</a:t>
            </a:r>
          </a:p>
          <a:p>
            <a:r>
              <a:rPr lang="en-US"/>
              <a:t>Calculating how much you need to live on</a:t>
            </a:r>
          </a:p>
          <a:p>
            <a:r>
              <a:rPr lang="en-US"/>
              <a:t>Researching your sector and current trends</a:t>
            </a:r>
          </a:p>
          <a:p>
            <a:r>
              <a:rPr lang="en-US"/>
              <a:t>Pitching yourself to your networks</a:t>
            </a:r>
          </a:p>
          <a:p>
            <a:endParaRPr lang="en-US"/>
          </a:p>
          <a:p>
            <a:endParaRPr lang="en-US"/>
          </a:p>
        </p:txBody>
      </p:sp>
    </p:spTree>
    <p:extLst>
      <p:ext uri="{BB962C8B-B14F-4D97-AF65-F5344CB8AC3E}">
        <p14:creationId xmlns:p14="http://schemas.microsoft.com/office/powerpoint/2010/main" val="1131368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2: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990713"/>
            <a:ext cx="10621474" cy="1346425"/>
          </a:xfrm>
        </p:spPr>
        <p:txBody>
          <a:bodyPr/>
          <a:lstStyle/>
          <a:p>
            <a:pPr>
              <a:lnSpc>
                <a:spcPct val="107000"/>
              </a:lnSpc>
              <a:spcAft>
                <a:spcPts val="800"/>
              </a:spcAft>
            </a:pPr>
            <a:r>
              <a:rPr lang="en-GB" sz="2000" kern="100" dirty="0">
                <a:effectLst/>
                <a:latin typeface="Calibri" panose="020F0502020204030204" pitchFamily="34" charset="0"/>
                <a:ea typeface="Calibri" panose="020F0502020204030204" pitchFamily="34" charset="0"/>
                <a:cs typeface="Calibri" panose="020F0502020204030204" pitchFamily="34" charset="0"/>
              </a:rPr>
              <a:t>What does a freelance career look like?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the qualities of a successful freelancer?</a:t>
            </a: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does a freelancer’s year/month/week/day look like?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you give some examples of successful freelancers and what their careers look like?</a:t>
            </a:r>
          </a:p>
          <a:p>
            <a:pPr lvl="0">
              <a:lnSpc>
                <a:spcPct val="107000"/>
              </a:lnSpc>
              <a:spcAft>
                <a:spcPts val="800"/>
              </a:spcAft>
            </a:pPr>
            <a:r>
              <a:rPr lang="en-GB"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Can you identify how frequently freelancers do different tasks?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04315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49" y="2580641"/>
            <a:ext cx="6190503" cy="1488440"/>
          </a:xfrm>
        </p:spPr>
        <p:txBody>
          <a:bodyPr/>
          <a:lstStyle/>
          <a:p>
            <a:r>
              <a:rPr lang="en-US"/>
              <a:t>To freelance or not to freelance?</a:t>
            </a:r>
          </a:p>
        </p:txBody>
      </p:sp>
      <p:pic>
        <p:nvPicPr>
          <p:cNvPr id="6" name="Picture Placeholder 5" descr="A picture containing text, font, book cover, poster&#10;&#10;Description automatically generated">
            <a:extLst>
              <a:ext uri="{FF2B5EF4-FFF2-40B4-BE49-F238E27FC236}">
                <a16:creationId xmlns:a16="http://schemas.microsoft.com/office/drawing/2014/main" id="{51082003-7322-320B-C48E-E4636F8148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460" b="13460"/>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3</a:t>
            </a:r>
          </a:p>
        </p:txBody>
      </p:sp>
    </p:spTree>
    <p:extLst>
      <p:ext uri="{BB962C8B-B14F-4D97-AF65-F5344CB8AC3E}">
        <p14:creationId xmlns:p14="http://schemas.microsoft.com/office/powerpoint/2010/main" val="18893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307D723-674D-B26A-7E74-7E4021667471}"/>
              </a:ext>
            </a:extLst>
          </p:cNvPr>
          <p:cNvSpPr>
            <a:spLocks noGrp="1"/>
          </p:cNvSpPr>
          <p:nvPr>
            <p:ph type="title"/>
          </p:nvPr>
        </p:nvSpPr>
        <p:spPr>
          <a:xfrm>
            <a:off x="730250" y="2855965"/>
            <a:ext cx="5899150" cy="1488440"/>
          </a:xfrm>
        </p:spPr>
        <p:txBody>
          <a:bodyPr/>
          <a:lstStyle/>
          <a:p>
            <a:r>
              <a:rPr lang="en-GB"/>
              <a:t>Introduction to Freelancing</a:t>
            </a:r>
          </a:p>
        </p:txBody>
      </p:sp>
      <p:pic>
        <p:nvPicPr>
          <p:cNvPr id="5" name="Picture Placeholder 4" descr="A picture containing text, font, book cover, poster&#10;&#10;Description automatically generated">
            <a:extLst>
              <a:ext uri="{FF2B5EF4-FFF2-40B4-BE49-F238E27FC236}">
                <a16:creationId xmlns:a16="http://schemas.microsoft.com/office/drawing/2014/main" id="{9A852A20-948A-9C47-F358-4DCB47F6BD2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42" t="10890" r="642" b="16029"/>
          <a:stretch/>
        </p:blipFill>
        <p:spPr>
          <a:xfrm>
            <a:off x="7068000" y="1830104"/>
            <a:ext cx="4496605" cy="5040000"/>
          </a:xfrm>
        </p:spPr>
      </p:pic>
      <p:pic>
        <p:nvPicPr>
          <p:cNvPr id="14" name="Picture Placeholder 3" descr="A black background with white text&#10;&#10;Description automatically generated with medium confidence">
            <a:extLst>
              <a:ext uri="{FF2B5EF4-FFF2-40B4-BE49-F238E27FC236}">
                <a16:creationId xmlns:a16="http://schemas.microsoft.com/office/drawing/2014/main" id="{56A963EA-8BDC-3AEB-6351-6683CF315280}"/>
              </a:ext>
            </a:extLst>
          </p:cNvPr>
          <p:cNvPicPr>
            <a:picLocks noChangeAspect="1"/>
          </p:cNvPicPr>
          <p:nvPr/>
        </p:nvPicPr>
        <p:blipFill rotWithShape="1">
          <a:blip r:embed="rId4">
            <a:extLst>
              <a:ext uri="{28A0092B-C50C-407E-A947-70E740481C1C}">
                <a14:useLocalDpi xmlns:a14="http://schemas.microsoft.com/office/drawing/2010/main" val="0"/>
              </a:ext>
            </a:extLst>
          </a:blip>
          <a:srcRect l="4159" r="-5210" b="-8359"/>
          <a:stretch/>
        </p:blipFill>
        <p:spPr>
          <a:xfrm>
            <a:off x="315622" y="6295698"/>
            <a:ext cx="1172015" cy="421287"/>
          </a:xfrm>
          <a:prstGeom prst="rect">
            <a:avLst/>
          </a:prstGeom>
        </p:spPr>
      </p:pic>
      <p:pic>
        <p:nvPicPr>
          <p:cNvPr id="15" name="Picture 14" descr="A black background with white text&#10;&#10;Description automatically generated with medium confidence">
            <a:extLst>
              <a:ext uri="{FF2B5EF4-FFF2-40B4-BE49-F238E27FC236}">
                <a16:creationId xmlns:a16="http://schemas.microsoft.com/office/drawing/2014/main" id="{A74528D5-4513-0E65-C803-06EF6E4C3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504" y="6295697"/>
            <a:ext cx="1342240" cy="421287"/>
          </a:xfrm>
          <a:prstGeom prst="rect">
            <a:avLst/>
          </a:prstGeom>
        </p:spPr>
      </p:pic>
    </p:spTree>
    <p:extLst>
      <p:ext uri="{BB962C8B-B14F-4D97-AF65-F5344CB8AC3E}">
        <p14:creationId xmlns:p14="http://schemas.microsoft.com/office/powerpoint/2010/main" val="328138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590840" y="605789"/>
            <a:ext cx="5505160" cy="1590385"/>
          </a:xfrm>
        </p:spPr>
        <p:txBody>
          <a:bodyPr/>
          <a:lstStyle/>
          <a:p>
            <a:r>
              <a:rPr lang="en-US"/>
              <a:t>Part 3: To freelance or not to freelance</a:t>
            </a:r>
            <a:endParaRPr lang="en-GB"/>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196174"/>
            <a:ext cx="5759460" cy="3863967"/>
          </a:xfrm>
        </p:spPr>
        <p:txBody>
          <a:bodyPr/>
          <a:lstStyle/>
          <a:p>
            <a:pPr indent="-457200">
              <a:lnSpc>
                <a:spcPct val="107000"/>
              </a:lnSpc>
              <a:spcAft>
                <a:spcPts val="800"/>
              </a:spcAft>
            </a:pPr>
            <a:r>
              <a:rPr lang="en-GB" sz="240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are the pros and cons of freelancing?</a:t>
            </a:r>
          </a:p>
          <a:p>
            <a:pPr indent="-457200">
              <a:lnSpc>
                <a:spcPct val="107000"/>
              </a:lnSpc>
              <a:spcAft>
                <a:spcPts val="800"/>
              </a:spcAft>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examples of freelance roles in the creative industries? </a:t>
            </a:r>
          </a:p>
        </p:txBody>
      </p:sp>
      <p:pic>
        <p:nvPicPr>
          <p:cNvPr id="7" name="Picture Placeholder 6" descr="A group of people writing on a book&#10;&#10;Description automatically generated with medium confidence">
            <a:extLst>
              <a:ext uri="{FF2B5EF4-FFF2-40B4-BE49-F238E27FC236}">
                <a16:creationId xmlns:a16="http://schemas.microsoft.com/office/drawing/2014/main" id="{4F8B7E15-169E-C52B-B081-3DD98B3DB68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697" r="22581"/>
          <a:stretch/>
        </p:blipFill>
        <p:spPr>
          <a:xfrm>
            <a:off x="6364533" y="0"/>
            <a:ext cx="5830351" cy="6219988"/>
          </a:xfrm>
        </p:spPr>
      </p:pic>
    </p:spTree>
    <p:extLst>
      <p:ext uri="{BB962C8B-B14F-4D97-AF65-F5344CB8AC3E}">
        <p14:creationId xmlns:p14="http://schemas.microsoft.com/office/powerpoint/2010/main" val="182379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BADDE-EE6B-4609-81E5-10A4CA166327}"/>
              </a:ext>
            </a:extLst>
          </p:cNvPr>
          <p:cNvSpPr txBox="1"/>
          <p:nvPr/>
        </p:nvSpPr>
        <p:spPr>
          <a:xfrm>
            <a:off x="4337957" y="4390253"/>
            <a:ext cx="3211285" cy="646331"/>
          </a:xfrm>
          <a:prstGeom prst="rect">
            <a:avLst/>
          </a:prstGeom>
          <a:noFill/>
        </p:spPr>
        <p:txBody>
          <a:bodyPr wrap="square" rtlCol="0">
            <a:spAutoFit/>
          </a:bodyPr>
          <a:lstStyle/>
          <a:p>
            <a:pPr algn="ctr"/>
            <a:r>
              <a:rPr lang="en-GB" sz="3600">
                <a:solidFill>
                  <a:schemeClr val="bg1"/>
                </a:solidFill>
                <a:effectLst>
                  <a:outerShdw blurRad="38100" dist="38100" dir="2700000" algn="tl">
                    <a:srgbClr val="000000">
                      <a:alpha val="43137"/>
                    </a:srgbClr>
                  </a:outerShdw>
                </a:effectLst>
              </a:rPr>
              <a:t>Watch </a:t>
            </a:r>
            <a:r>
              <a:rPr lang="en-GB" sz="3600">
                <a:solidFill>
                  <a:schemeClr val="bg1"/>
                </a:solidFill>
                <a:effectLst>
                  <a:outerShdw blurRad="38100" dist="38100" dir="2700000" algn="tl">
                    <a:srgbClr val="000000">
                      <a:alpha val="43137"/>
                    </a:srgbClr>
                  </a:outerShdw>
                </a:effectLst>
                <a:hlinkClick r:id="rId3"/>
              </a:rPr>
              <a:t>here</a:t>
            </a:r>
            <a:r>
              <a:rPr lang="en-GB" sz="3600">
                <a:solidFill>
                  <a:schemeClr val="bg1"/>
                </a:solidFill>
                <a:effectLst>
                  <a:outerShdw blurRad="38100" dist="38100" dir="2700000" algn="tl">
                    <a:srgbClr val="000000">
                      <a:alpha val="43137"/>
                    </a:srgbClr>
                  </a:outerShdw>
                </a:effectLst>
              </a:rPr>
              <a:t>  </a:t>
            </a:r>
          </a:p>
        </p:txBody>
      </p:sp>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Pros and cons of freelancing</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1897207" cy="461491"/>
          </a:xfrm>
        </p:spPr>
        <p:txBody>
          <a:bodyPr>
            <a:normAutofit fontScale="77500" lnSpcReduction="20000"/>
          </a:bodyPr>
          <a:lstStyle/>
          <a:p>
            <a:r>
              <a:rPr lang="en-US"/>
              <a:t>( 2 mins 50 sec ) </a:t>
            </a:r>
          </a:p>
        </p:txBody>
      </p:sp>
      <p:sp>
        <p:nvSpPr>
          <p:cNvPr id="10" name="Text Placeholder 9">
            <a:extLst>
              <a:ext uri="{FF2B5EF4-FFF2-40B4-BE49-F238E27FC236}">
                <a16:creationId xmlns:a16="http://schemas.microsoft.com/office/drawing/2014/main" id="{30C25451-E28F-CFD0-79ED-3DA11698ADD9}"/>
              </a:ext>
            </a:extLst>
          </p:cNvPr>
          <p:cNvSpPr>
            <a:spLocks noGrp="1"/>
          </p:cNvSpPr>
          <p:nvPr>
            <p:ph type="body" sz="quarter" idx="10"/>
          </p:nvPr>
        </p:nvSpPr>
        <p:spPr/>
        <p:txBody>
          <a:bodyPr/>
          <a:lstStyle/>
          <a:p>
            <a:endParaRPr lang="en-US"/>
          </a:p>
        </p:txBody>
      </p:sp>
      <p:pic>
        <p:nvPicPr>
          <p:cNvPr id="17" name="Picture Placeholder 16" descr="A white arrow in a circle&#10;&#10;Description automatically generated with low confidence">
            <a:extLst>
              <a:ext uri="{FF2B5EF4-FFF2-40B4-BE49-F238E27FC236}">
                <a16:creationId xmlns:a16="http://schemas.microsoft.com/office/drawing/2014/main" id="{3B706BC2-FDFC-2094-0860-B4BA4B3353C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29" b="329"/>
          <a:stretch>
            <a:fillRect/>
          </a:stretch>
        </p:blipFill>
        <p:spPr/>
      </p:pic>
    </p:spTree>
    <p:extLst>
      <p:ext uri="{BB962C8B-B14F-4D97-AF65-F5344CB8AC3E}">
        <p14:creationId xmlns:p14="http://schemas.microsoft.com/office/powerpoint/2010/main" val="1279021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2" name="Picture 21">
            <a:extLst>
              <a:ext uri="{FF2B5EF4-FFF2-40B4-BE49-F238E27FC236}">
                <a16:creationId xmlns:a16="http://schemas.microsoft.com/office/drawing/2014/main" id="{47DFD1D5-C04A-0631-5897-6D523E6C6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77" y="2433271"/>
            <a:ext cx="3168462" cy="3168462"/>
          </a:xfrm>
          <a:prstGeom prst="rect">
            <a:avLst/>
          </a:prstGeom>
        </p:spPr>
      </p:pic>
      <p:sp>
        <p:nvSpPr>
          <p:cNvPr id="3" name="TextBox 2">
            <a:extLst>
              <a:ext uri="{FF2B5EF4-FFF2-40B4-BE49-F238E27FC236}">
                <a16:creationId xmlns:a16="http://schemas.microsoft.com/office/drawing/2014/main" id="{F4B3A94B-FEAD-6D77-64F2-D9CB5AD7455E}"/>
              </a:ext>
            </a:extLst>
          </p:cNvPr>
          <p:cNvSpPr txBox="1"/>
          <p:nvPr/>
        </p:nvSpPr>
        <p:spPr>
          <a:xfrm>
            <a:off x="371393" y="1740650"/>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i="1">
                <a:solidFill>
                  <a:srgbClr val="002060"/>
                </a:solidFill>
                <a:latin typeface="Verdana"/>
                <a:ea typeface="Verdana"/>
                <a:cs typeface="Verdana"/>
                <a:sym typeface="Verdana"/>
              </a:rPr>
              <a:t>Pros</a:t>
            </a:r>
            <a:r>
              <a:rPr lang="en-GB" sz="2000" b="1">
                <a:solidFill>
                  <a:srgbClr val="002060"/>
                </a:solidFill>
                <a:latin typeface="Verdana"/>
                <a:ea typeface="Verdana"/>
                <a:cs typeface="Verdana"/>
                <a:sym typeface="Verdana"/>
              </a:rPr>
              <a:t> of freelancing</a:t>
            </a:r>
          </a:p>
        </p:txBody>
      </p:sp>
      <p:sp>
        <p:nvSpPr>
          <p:cNvPr id="5" name="TextBox 4">
            <a:extLst>
              <a:ext uri="{FF2B5EF4-FFF2-40B4-BE49-F238E27FC236}">
                <a16:creationId xmlns:a16="http://schemas.microsoft.com/office/drawing/2014/main" id="{1DD85E5C-F675-D898-FFAF-C192022B6DA1}"/>
              </a:ext>
            </a:extLst>
          </p:cNvPr>
          <p:cNvSpPr txBox="1"/>
          <p:nvPr/>
        </p:nvSpPr>
        <p:spPr>
          <a:xfrm>
            <a:off x="7764227" y="1720594"/>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i="1">
                <a:solidFill>
                  <a:srgbClr val="002060"/>
                </a:solidFill>
                <a:latin typeface="Verdana"/>
                <a:ea typeface="Verdana"/>
                <a:cs typeface="Verdana"/>
                <a:sym typeface="Verdana"/>
              </a:rPr>
              <a:t>Cons</a:t>
            </a:r>
            <a:r>
              <a:rPr lang="en-GB" sz="2000" b="1">
                <a:solidFill>
                  <a:srgbClr val="002060"/>
                </a:solidFill>
                <a:latin typeface="Verdana"/>
                <a:ea typeface="Verdana"/>
                <a:cs typeface="Verdana"/>
                <a:sym typeface="Verdana"/>
              </a:rPr>
              <a:t> of freelancing</a:t>
            </a:r>
            <a:endParaRPr lang="en-GB" sz="2000" b="1" i="1">
              <a:solidFill>
                <a:srgbClr val="002060"/>
              </a:solidFill>
              <a:latin typeface="Verdana"/>
              <a:ea typeface="Verdana"/>
              <a:cs typeface="Verdana"/>
              <a:sym typeface="Verdana"/>
            </a:endParaRPr>
          </a:p>
        </p:txBody>
      </p:sp>
      <p:pic>
        <p:nvPicPr>
          <p:cNvPr id="24" name="Picture 23">
            <a:extLst>
              <a:ext uri="{FF2B5EF4-FFF2-40B4-BE49-F238E27FC236}">
                <a16:creationId xmlns:a16="http://schemas.microsoft.com/office/drawing/2014/main" id="{1C69124C-D6B0-9A54-311E-75CA6FF4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662" y="2601638"/>
            <a:ext cx="3037937" cy="3037937"/>
          </a:xfrm>
          <a:prstGeom prst="rect">
            <a:avLst/>
          </a:prstGeom>
        </p:spPr>
      </p:pic>
      <p:sp>
        <p:nvSpPr>
          <p:cNvPr id="7" name="TextBox 6">
            <a:extLst>
              <a:ext uri="{FF2B5EF4-FFF2-40B4-BE49-F238E27FC236}">
                <a16:creationId xmlns:a16="http://schemas.microsoft.com/office/drawing/2014/main" id="{4137936A-D816-BF42-3860-7AA68BCFF240}"/>
              </a:ext>
            </a:extLst>
          </p:cNvPr>
          <p:cNvSpPr txBox="1"/>
          <p:nvPr/>
        </p:nvSpPr>
        <p:spPr>
          <a:xfrm>
            <a:off x="4533634" y="2904629"/>
            <a:ext cx="3037937" cy="1546867"/>
          </a:xfrm>
          <a:prstGeom prst="cloudCallout">
            <a:avLst/>
          </a:prstGeom>
          <a:noFill/>
          <a:ln>
            <a:solidFill>
              <a:srgbClr val="06484C"/>
            </a:solidFill>
          </a:ln>
        </p:spPr>
        <p:txBody>
          <a:bodyPr wrap="square">
            <a:spAutoFit/>
          </a:bodyPr>
          <a:lstStyle/>
          <a:p>
            <a:pPr marL="0" marR="0" lvl="0" indent="0" algn="ctr" rtl="0">
              <a:lnSpc>
                <a:spcPct val="115000"/>
              </a:lnSpc>
              <a:spcBef>
                <a:spcPts val="1000"/>
              </a:spcBef>
              <a:spcAft>
                <a:spcPts val="0"/>
              </a:spcAft>
              <a:buNone/>
            </a:pPr>
            <a:r>
              <a:rPr lang="en-GB" sz="1800" i="1">
                <a:solidFill>
                  <a:srgbClr val="002060"/>
                </a:solidFill>
                <a:latin typeface="Verdana"/>
                <a:ea typeface="Verdana"/>
                <a:cs typeface="Verdana"/>
                <a:sym typeface="Verdana"/>
              </a:rPr>
              <a:t>Do any cards belong in both piles?</a:t>
            </a:r>
          </a:p>
        </p:txBody>
      </p:sp>
      <p:sp>
        <p:nvSpPr>
          <p:cNvPr id="2" name="Title 1">
            <a:extLst>
              <a:ext uri="{FF2B5EF4-FFF2-40B4-BE49-F238E27FC236}">
                <a16:creationId xmlns:a16="http://schemas.microsoft.com/office/drawing/2014/main" id="{025B57D4-EA16-D12C-1BB5-563493FFA685}"/>
              </a:ext>
            </a:extLst>
          </p:cNvPr>
          <p:cNvSpPr>
            <a:spLocks noGrp="1"/>
          </p:cNvSpPr>
          <p:nvPr>
            <p:ph type="title"/>
          </p:nvPr>
        </p:nvSpPr>
        <p:spPr/>
        <p:txBody>
          <a:bodyPr/>
          <a:lstStyle/>
          <a:p>
            <a:r>
              <a:rPr lang="en-US"/>
              <a:t>Activity: Sort the cards</a:t>
            </a:r>
          </a:p>
        </p:txBody>
      </p:sp>
    </p:spTree>
    <p:extLst>
      <p:ext uri="{BB962C8B-B14F-4D97-AF65-F5344CB8AC3E}">
        <p14:creationId xmlns:p14="http://schemas.microsoft.com/office/powerpoint/2010/main" val="227791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5965-B0EA-B172-5961-56BAD9D95DE1}"/>
              </a:ext>
            </a:extLst>
          </p:cNvPr>
          <p:cNvSpPr>
            <a:spLocks noGrp="1"/>
          </p:cNvSpPr>
          <p:nvPr>
            <p:ph type="title"/>
          </p:nvPr>
        </p:nvSpPr>
        <p:spPr>
          <a:xfrm>
            <a:off x="590839" y="605790"/>
            <a:ext cx="8088465" cy="1141730"/>
          </a:xfrm>
        </p:spPr>
        <p:txBody>
          <a:bodyPr/>
          <a:lstStyle/>
          <a:p>
            <a:r>
              <a:rPr lang="en-US"/>
              <a:t>Examples of freelance roles</a:t>
            </a:r>
          </a:p>
        </p:txBody>
      </p:sp>
      <p:pic>
        <p:nvPicPr>
          <p:cNvPr id="13" name="Picture Placeholder 12" descr="A phone with a megaphone&#10;&#10;Description automatically generated with low confidence">
            <a:extLst>
              <a:ext uri="{FF2B5EF4-FFF2-40B4-BE49-F238E27FC236}">
                <a16:creationId xmlns:a16="http://schemas.microsoft.com/office/drawing/2014/main" id="{66BE4FE8-F0D3-6EE5-1089-7C14F4631BC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979" b="-5047"/>
          <a:stretch/>
        </p:blipFill>
        <p:spPr>
          <a:xfrm>
            <a:off x="1866540" y="1725217"/>
            <a:ext cx="1015556" cy="1350895"/>
          </a:xfrm>
        </p:spPr>
      </p:pic>
      <p:pic>
        <p:nvPicPr>
          <p:cNvPr id="12" name="Picture Placeholder 11" descr="A headphones on a black background&#10;&#10;Description automatically generated with medium confidence">
            <a:extLst>
              <a:ext uri="{FF2B5EF4-FFF2-40B4-BE49-F238E27FC236}">
                <a16:creationId xmlns:a16="http://schemas.microsoft.com/office/drawing/2014/main" id="{8C137957-07C5-1099-596A-616A454E1FB1}"/>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16637" b="-16554"/>
          <a:stretch/>
        </p:blipFill>
        <p:spPr>
          <a:xfrm>
            <a:off x="5544374" y="1613091"/>
            <a:ext cx="1184141" cy="1575147"/>
          </a:xfrm>
        </p:spPr>
      </p:pic>
      <p:sp>
        <p:nvSpPr>
          <p:cNvPr id="6" name="Text Placeholder 5">
            <a:extLst>
              <a:ext uri="{FF2B5EF4-FFF2-40B4-BE49-F238E27FC236}">
                <a16:creationId xmlns:a16="http://schemas.microsoft.com/office/drawing/2014/main" id="{7C86C542-6BF3-74B0-2099-A1A40E2C08F6}"/>
              </a:ext>
            </a:extLst>
          </p:cNvPr>
          <p:cNvSpPr>
            <a:spLocks noGrp="1"/>
          </p:cNvSpPr>
          <p:nvPr>
            <p:ph type="body" sz="quarter" idx="10"/>
          </p:nvPr>
        </p:nvSpPr>
        <p:spPr/>
        <p:txBody>
          <a:bodyPr/>
          <a:lstStyle/>
          <a:p>
            <a:r>
              <a:rPr lang="en-US"/>
              <a:t>Social Media marketer</a:t>
            </a:r>
          </a:p>
        </p:txBody>
      </p:sp>
      <p:sp>
        <p:nvSpPr>
          <p:cNvPr id="7" name="Text Placeholder 6">
            <a:extLst>
              <a:ext uri="{FF2B5EF4-FFF2-40B4-BE49-F238E27FC236}">
                <a16:creationId xmlns:a16="http://schemas.microsoft.com/office/drawing/2014/main" id="{E50BE70A-E829-DC93-6249-521A633BF385}"/>
              </a:ext>
            </a:extLst>
          </p:cNvPr>
          <p:cNvSpPr>
            <a:spLocks noGrp="1"/>
          </p:cNvSpPr>
          <p:nvPr>
            <p:ph type="body" sz="quarter" idx="16"/>
          </p:nvPr>
        </p:nvSpPr>
        <p:spPr/>
        <p:txBody>
          <a:bodyPr/>
          <a:lstStyle/>
          <a:p>
            <a:r>
              <a:rPr lang="en-US"/>
              <a:t>Provides social media marketing services to brands, companies and/or marketing agencies</a:t>
            </a:r>
          </a:p>
        </p:txBody>
      </p:sp>
      <p:sp>
        <p:nvSpPr>
          <p:cNvPr id="8" name="Text Placeholder 7">
            <a:extLst>
              <a:ext uri="{FF2B5EF4-FFF2-40B4-BE49-F238E27FC236}">
                <a16:creationId xmlns:a16="http://schemas.microsoft.com/office/drawing/2014/main" id="{2525725C-031E-AE22-EB6D-8FCCD597B883}"/>
              </a:ext>
            </a:extLst>
          </p:cNvPr>
          <p:cNvSpPr>
            <a:spLocks noGrp="1"/>
          </p:cNvSpPr>
          <p:nvPr>
            <p:ph type="body" sz="quarter" idx="17"/>
          </p:nvPr>
        </p:nvSpPr>
        <p:spPr/>
        <p:txBody>
          <a:bodyPr/>
          <a:lstStyle/>
          <a:p>
            <a:r>
              <a:rPr lang="en-US"/>
              <a:t>Musician</a:t>
            </a:r>
          </a:p>
        </p:txBody>
      </p:sp>
      <p:sp>
        <p:nvSpPr>
          <p:cNvPr id="9" name="Text Placeholder 8">
            <a:extLst>
              <a:ext uri="{FF2B5EF4-FFF2-40B4-BE49-F238E27FC236}">
                <a16:creationId xmlns:a16="http://schemas.microsoft.com/office/drawing/2014/main" id="{4126C649-9DC4-8D05-942E-F6E70AC7C3B2}"/>
              </a:ext>
            </a:extLst>
          </p:cNvPr>
          <p:cNvSpPr>
            <a:spLocks noGrp="1"/>
          </p:cNvSpPr>
          <p:nvPr>
            <p:ph type="body" sz="quarter" idx="18"/>
          </p:nvPr>
        </p:nvSpPr>
        <p:spPr/>
        <p:txBody>
          <a:bodyPr/>
          <a:lstStyle/>
          <a:p>
            <a:r>
              <a:rPr lang="en-US"/>
              <a:t>Performs at gigs, booked to play at private events, records own music for streaming and/or commissioned to compose</a:t>
            </a:r>
          </a:p>
        </p:txBody>
      </p:sp>
      <p:sp>
        <p:nvSpPr>
          <p:cNvPr id="10" name="Text Placeholder 9">
            <a:extLst>
              <a:ext uri="{FF2B5EF4-FFF2-40B4-BE49-F238E27FC236}">
                <a16:creationId xmlns:a16="http://schemas.microsoft.com/office/drawing/2014/main" id="{CE35E294-1087-7CEC-3605-5E2CCC864FDF}"/>
              </a:ext>
            </a:extLst>
          </p:cNvPr>
          <p:cNvSpPr>
            <a:spLocks noGrp="1"/>
          </p:cNvSpPr>
          <p:nvPr>
            <p:ph type="body" sz="quarter" idx="19"/>
          </p:nvPr>
        </p:nvSpPr>
        <p:spPr/>
        <p:txBody>
          <a:bodyPr/>
          <a:lstStyle/>
          <a:p>
            <a:r>
              <a:rPr lang="en-US"/>
              <a:t>Photographer </a:t>
            </a:r>
          </a:p>
        </p:txBody>
      </p:sp>
      <p:sp>
        <p:nvSpPr>
          <p:cNvPr id="11" name="Text Placeholder 10">
            <a:extLst>
              <a:ext uri="{FF2B5EF4-FFF2-40B4-BE49-F238E27FC236}">
                <a16:creationId xmlns:a16="http://schemas.microsoft.com/office/drawing/2014/main" id="{8FA43A2A-7DDA-2127-361E-4FE68E13F4AA}"/>
              </a:ext>
            </a:extLst>
          </p:cNvPr>
          <p:cNvSpPr>
            <a:spLocks noGrp="1"/>
          </p:cNvSpPr>
          <p:nvPr>
            <p:ph type="body" sz="quarter" idx="20"/>
          </p:nvPr>
        </p:nvSpPr>
        <p:spPr/>
        <p:txBody>
          <a:bodyPr/>
          <a:lstStyle/>
          <a:p>
            <a:r>
              <a:rPr lang="en-US"/>
              <a:t>Provides photography services to companies, individuals, weddings, products and/or sells images and/or teaches photography</a:t>
            </a:r>
          </a:p>
        </p:txBody>
      </p:sp>
      <p:pic>
        <p:nvPicPr>
          <p:cNvPr id="14" name="Picture Placeholder 13" descr="A picture containing graphics, circle, font, symbol&#10;&#10;Description automatically generated">
            <a:extLst>
              <a:ext uri="{FF2B5EF4-FFF2-40B4-BE49-F238E27FC236}">
                <a16:creationId xmlns:a16="http://schemas.microsoft.com/office/drawing/2014/main" id="{1047C62C-6924-FCDE-0937-040BB1D499CE}"/>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13143" t="-13260" r="-15516" b="-10461"/>
          <a:stretch/>
        </p:blipFill>
        <p:spPr>
          <a:xfrm>
            <a:off x="8979806" y="1778339"/>
            <a:ext cx="1551560" cy="1297773"/>
          </a:xfrm>
        </p:spPr>
      </p:pic>
    </p:spTree>
    <p:extLst>
      <p:ext uri="{BB962C8B-B14F-4D97-AF65-F5344CB8AC3E}">
        <p14:creationId xmlns:p14="http://schemas.microsoft.com/office/powerpoint/2010/main" val="234203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5965-B0EA-B172-5961-56BAD9D95DE1}"/>
              </a:ext>
            </a:extLst>
          </p:cNvPr>
          <p:cNvSpPr>
            <a:spLocks noGrp="1"/>
          </p:cNvSpPr>
          <p:nvPr>
            <p:ph type="title"/>
          </p:nvPr>
        </p:nvSpPr>
        <p:spPr>
          <a:xfrm>
            <a:off x="590839" y="605790"/>
            <a:ext cx="8088465" cy="1141730"/>
          </a:xfrm>
        </p:spPr>
        <p:txBody>
          <a:bodyPr/>
          <a:lstStyle/>
          <a:p>
            <a:r>
              <a:rPr lang="en-US"/>
              <a:t>Examples of freelance roles</a:t>
            </a:r>
          </a:p>
        </p:txBody>
      </p:sp>
      <p:sp>
        <p:nvSpPr>
          <p:cNvPr id="6" name="Text Placeholder 5">
            <a:extLst>
              <a:ext uri="{FF2B5EF4-FFF2-40B4-BE49-F238E27FC236}">
                <a16:creationId xmlns:a16="http://schemas.microsoft.com/office/drawing/2014/main" id="{7C86C542-6BF3-74B0-2099-A1A40E2C08F6}"/>
              </a:ext>
            </a:extLst>
          </p:cNvPr>
          <p:cNvSpPr>
            <a:spLocks noGrp="1"/>
          </p:cNvSpPr>
          <p:nvPr>
            <p:ph type="body" sz="quarter" idx="10"/>
          </p:nvPr>
        </p:nvSpPr>
        <p:spPr/>
        <p:txBody>
          <a:bodyPr/>
          <a:lstStyle/>
          <a:p>
            <a:r>
              <a:rPr lang="en-US"/>
              <a:t>Voice Actor / Artist </a:t>
            </a:r>
          </a:p>
        </p:txBody>
      </p:sp>
      <p:sp>
        <p:nvSpPr>
          <p:cNvPr id="7" name="Text Placeholder 6">
            <a:extLst>
              <a:ext uri="{FF2B5EF4-FFF2-40B4-BE49-F238E27FC236}">
                <a16:creationId xmlns:a16="http://schemas.microsoft.com/office/drawing/2014/main" id="{E50BE70A-E829-DC93-6249-521A633BF385}"/>
              </a:ext>
            </a:extLst>
          </p:cNvPr>
          <p:cNvSpPr>
            <a:spLocks noGrp="1"/>
          </p:cNvSpPr>
          <p:nvPr>
            <p:ph type="body" sz="quarter" idx="16"/>
          </p:nvPr>
        </p:nvSpPr>
        <p:spPr/>
        <p:txBody>
          <a:bodyPr/>
          <a:lstStyle/>
          <a:p>
            <a:r>
              <a:rPr lang="en-US"/>
              <a:t>Provides voice acting services for films/TV shows (narration for documentaries and characters for animation), commercials, radio stations and events</a:t>
            </a:r>
          </a:p>
        </p:txBody>
      </p:sp>
      <p:sp>
        <p:nvSpPr>
          <p:cNvPr id="8" name="Text Placeholder 7">
            <a:extLst>
              <a:ext uri="{FF2B5EF4-FFF2-40B4-BE49-F238E27FC236}">
                <a16:creationId xmlns:a16="http://schemas.microsoft.com/office/drawing/2014/main" id="{2525725C-031E-AE22-EB6D-8FCCD597B883}"/>
              </a:ext>
            </a:extLst>
          </p:cNvPr>
          <p:cNvSpPr>
            <a:spLocks noGrp="1"/>
          </p:cNvSpPr>
          <p:nvPr>
            <p:ph type="body" sz="quarter" idx="17"/>
          </p:nvPr>
        </p:nvSpPr>
        <p:spPr/>
        <p:txBody>
          <a:bodyPr/>
          <a:lstStyle/>
          <a:p>
            <a:r>
              <a:rPr lang="en-US"/>
              <a:t>Make-Up Artist</a:t>
            </a:r>
          </a:p>
        </p:txBody>
      </p:sp>
      <p:sp>
        <p:nvSpPr>
          <p:cNvPr id="9" name="Text Placeholder 8">
            <a:extLst>
              <a:ext uri="{FF2B5EF4-FFF2-40B4-BE49-F238E27FC236}">
                <a16:creationId xmlns:a16="http://schemas.microsoft.com/office/drawing/2014/main" id="{4126C649-9DC4-8D05-942E-F6E70AC7C3B2}"/>
              </a:ext>
            </a:extLst>
          </p:cNvPr>
          <p:cNvSpPr>
            <a:spLocks noGrp="1"/>
          </p:cNvSpPr>
          <p:nvPr>
            <p:ph type="body" sz="quarter" idx="18"/>
          </p:nvPr>
        </p:nvSpPr>
        <p:spPr>
          <a:xfrm>
            <a:off x="4657068" y="4007993"/>
            <a:ext cx="2836381" cy="1286257"/>
          </a:xfrm>
        </p:spPr>
        <p:txBody>
          <a:bodyPr/>
          <a:lstStyle/>
          <a:p>
            <a:r>
              <a:rPr lang="en-US"/>
              <a:t>Provides make-up services for video shoots, photo shoots and live events in creative and non-creative sectors. Can also work directly with individuals.</a:t>
            </a:r>
          </a:p>
        </p:txBody>
      </p:sp>
      <p:sp>
        <p:nvSpPr>
          <p:cNvPr id="10" name="Text Placeholder 9">
            <a:extLst>
              <a:ext uri="{FF2B5EF4-FFF2-40B4-BE49-F238E27FC236}">
                <a16:creationId xmlns:a16="http://schemas.microsoft.com/office/drawing/2014/main" id="{CE35E294-1087-7CEC-3605-5E2CCC864FDF}"/>
              </a:ext>
            </a:extLst>
          </p:cNvPr>
          <p:cNvSpPr>
            <a:spLocks noGrp="1"/>
          </p:cNvSpPr>
          <p:nvPr>
            <p:ph type="body" sz="quarter" idx="19"/>
          </p:nvPr>
        </p:nvSpPr>
        <p:spPr/>
        <p:txBody>
          <a:bodyPr/>
          <a:lstStyle/>
          <a:p>
            <a:r>
              <a:rPr lang="en-US" err="1"/>
              <a:t>Jewellery</a:t>
            </a:r>
            <a:r>
              <a:rPr lang="en-US"/>
              <a:t> Maker</a:t>
            </a:r>
          </a:p>
        </p:txBody>
      </p:sp>
      <p:sp>
        <p:nvSpPr>
          <p:cNvPr id="11" name="Text Placeholder 10">
            <a:extLst>
              <a:ext uri="{FF2B5EF4-FFF2-40B4-BE49-F238E27FC236}">
                <a16:creationId xmlns:a16="http://schemas.microsoft.com/office/drawing/2014/main" id="{8FA43A2A-7DDA-2127-361E-4FE68E13F4AA}"/>
              </a:ext>
            </a:extLst>
          </p:cNvPr>
          <p:cNvSpPr>
            <a:spLocks noGrp="1"/>
          </p:cNvSpPr>
          <p:nvPr>
            <p:ph type="body" sz="quarter" idx="20"/>
          </p:nvPr>
        </p:nvSpPr>
        <p:spPr/>
        <p:txBody>
          <a:bodyPr/>
          <a:lstStyle/>
          <a:p>
            <a:r>
              <a:rPr lang="en-US"/>
              <a:t>Provides </a:t>
            </a:r>
            <a:r>
              <a:rPr lang="en-US" err="1"/>
              <a:t>jewellery</a:t>
            </a:r>
            <a:r>
              <a:rPr lang="en-US"/>
              <a:t> making services through bespoke commissions for individuals or companies as well as creating items for sale in store and online.</a:t>
            </a:r>
          </a:p>
        </p:txBody>
      </p:sp>
      <p:pic>
        <p:nvPicPr>
          <p:cNvPr id="13" name="Picture Placeholder 12">
            <a:extLst>
              <a:ext uri="{FF2B5EF4-FFF2-40B4-BE49-F238E27FC236}">
                <a16:creationId xmlns:a16="http://schemas.microsoft.com/office/drawing/2014/main" id="{712BB758-8893-397D-65D9-74D18A6AF11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991" t="-10284" r="-3937" b="-6236"/>
          <a:stretch/>
        </p:blipFill>
        <p:spPr>
          <a:xfrm>
            <a:off x="9263261" y="1818775"/>
            <a:ext cx="919001" cy="1240207"/>
          </a:xfrm>
        </p:spPr>
      </p:pic>
      <p:pic>
        <p:nvPicPr>
          <p:cNvPr id="12" name="Picture Placeholder 11" descr="A picture containing graphics, symbol, clipart, font&#10;&#10;Description automatically generated">
            <a:extLst>
              <a:ext uri="{FF2B5EF4-FFF2-40B4-BE49-F238E27FC236}">
                <a16:creationId xmlns:a16="http://schemas.microsoft.com/office/drawing/2014/main" id="{8686F0A9-F7F9-58F5-3CE2-EE076A2B496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1263" b="-3680"/>
          <a:stretch/>
        </p:blipFill>
        <p:spPr>
          <a:xfrm>
            <a:off x="5631280" y="1881727"/>
            <a:ext cx="843092" cy="1096922"/>
          </a:xfrm>
        </p:spPr>
      </p:pic>
      <p:pic>
        <p:nvPicPr>
          <p:cNvPr id="20" name="Picture Placeholder 19" descr="A picture containing candle, design, light&#10;&#10;Description automatically generated">
            <a:extLst>
              <a:ext uri="{FF2B5EF4-FFF2-40B4-BE49-F238E27FC236}">
                <a16:creationId xmlns:a16="http://schemas.microsoft.com/office/drawing/2014/main" id="{7D537F24-22A5-F6CB-20E0-266B717AB840}"/>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4567" b="14567"/>
          <a:stretch>
            <a:fillRect/>
          </a:stretch>
        </p:blipFill>
        <p:spPr/>
      </p:pic>
    </p:spTree>
    <p:extLst>
      <p:ext uri="{BB962C8B-B14F-4D97-AF65-F5344CB8AC3E}">
        <p14:creationId xmlns:p14="http://schemas.microsoft.com/office/powerpoint/2010/main" val="245554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3: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To freelance or not to freelance?</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the pros and cons of freelancing? </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examples of freelance roles in the creative industries? </a:t>
            </a:r>
          </a:p>
        </p:txBody>
      </p:sp>
    </p:spTree>
    <p:extLst>
      <p:ext uri="{BB962C8B-B14F-4D97-AF65-F5344CB8AC3E}">
        <p14:creationId xmlns:p14="http://schemas.microsoft.com/office/powerpoint/2010/main" val="212350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50" y="2440553"/>
            <a:ext cx="6642100" cy="1488440"/>
          </a:xfrm>
        </p:spPr>
        <p:txBody>
          <a:bodyPr/>
          <a:lstStyle/>
          <a:p>
            <a:r>
              <a:rPr lang="en-US"/>
              <a:t>How do you build a sustainable freelance career?</a:t>
            </a:r>
          </a:p>
        </p:txBody>
      </p:sp>
      <p:pic>
        <p:nvPicPr>
          <p:cNvPr id="6" name="Picture Placeholder 5" descr="A picture containing text, font, book cover, poster&#10;&#10;Description automatically generated">
            <a:extLst>
              <a:ext uri="{FF2B5EF4-FFF2-40B4-BE49-F238E27FC236}">
                <a16:creationId xmlns:a16="http://schemas.microsoft.com/office/drawing/2014/main" id="{68AE68E5-DE7B-DCD6-5C22-64449AEDEB1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460" b="13460"/>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4</a:t>
            </a:r>
          </a:p>
        </p:txBody>
      </p:sp>
    </p:spTree>
    <p:extLst>
      <p:ext uri="{BB962C8B-B14F-4D97-AF65-F5344CB8AC3E}">
        <p14:creationId xmlns:p14="http://schemas.microsoft.com/office/powerpoint/2010/main" val="3449932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590840" y="605789"/>
            <a:ext cx="5505160" cy="1590385"/>
          </a:xfrm>
        </p:spPr>
        <p:txBody>
          <a:bodyPr/>
          <a:lstStyle/>
          <a:p>
            <a:r>
              <a:rPr lang="en-US"/>
              <a:t>Part 4: How do you build a sustainable freelance career?</a:t>
            </a:r>
            <a:endParaRPr lang="en-GB"/>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729843"/>
            <a:ext cx="5759460" cy="3072441"/>
          </a:xfrm>
        </p:spPr>
        <p:txBody>
          <a:bodyPr lIns="91440" tIns="45720" rIns="91440" bIns="45720" anchor="t"/>
          <a:lstStyle/>
          <a:p>
            <a:pPr marL="287655" indent="-457200">
              <a:lnSpc>
                <a:spcPct val="107000"/>
              </a:lnSpc>
              <a:spcAft>
                <a:spcPts val="800"/>
              </a:spcAft>
            </a:pPr>
            <a:r>
              <a:rPr lang="en-GB" sz="2400" dirty="0">
                <a:solidFill>
                  <a:srgbClr val="000000"/>
                </a:solidFill>
                <a:latin typeface="Calibri"/>
                <a:ea typeface="Times New Roman" panose="02020603050405020304" pitchFamily="18" charset="0"/>
                <a:cs typeface="Calibri"/>
              </a:rPr>
              <a:t>How do you get started in freelancing?</a:t>
            </a:r>
            <a:endParaRPr lang="en-US" dirty="0">
              <a:latin typeface="Calibri"/>
              <a:cs typeface="Calibri"/>
            </a:endParaRPr>
          </a:p>
          <a:p>
            <a:pPr marL="287655" indent="-457200">
              <a:lnSpc>
                <a:spcPct val="107000"/>
              </a:lnSpc>
              <a:spcAft>
                <a:spcPts val="800"/>
              </a:spcAft>
            </a:pPr>
            <a:r>
              <a:rPr lang="en-GB" sz="2400" dirty="0">
                <a:solidFill>
                  <a:srgbClr val="000000"/>
                </a:solidFill>
                <a:latin typeface="Calibri"/>
                <a:ea typeface="Times New Roman" panose="02020603050405020304" pitchFamily="18" charset="0"/>
                <a:cs typeface="Calibri"/>
              </a:rPr>
              <a:t>What are the areas you need to work on to build a sustainable freelance career?</a:t>
            </a:r>
          </a:p>
        </p:txBody>
      </p:sp>
      <p:pic>
        <p:nvPicPr>
          <p:cNvPr id="5" name="Picture Placeholder 4" descr="A person writing on a piece of paper&#10;&#10;Description automatically generated with medium confidence">
            <a:extLst>
              <a:ext uri="{FF2B5EF4-FFF2-40B4-BE49-F238E27FC236}">
                <a16:creationId xmlns:a16="http://schemas.microsoft.com/office/drawing/2014/main" id="{69C3826D-DCB6-4B35-228D-F9155571972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27" r="3127"/>
          <a:stretch>
            <a:fillRect/>
          </a:stretch>
        </p:blipFill>
        <p:spPr/>
      </p:pic>
    </p:spTree>
    <p:extLst>
      <p:ext uri="{BB962C8B-B14F-4D97-AF65-F5344CB8AC3E}">
        <p14:creationId xmlns:p14="http://schemas.microsoft.com/office/powerpoint/2010/main" val="3480525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BADDE-EE6B-4609-81E5-10A4CA166327}"/>
              </a:ext>
            </a:extLst>
          </p:cNvPr>
          <p:cNvSpPr txBox="1"/>
          <p:nvPr/>
        </p:nvSpPr>
        <p:spPr>
          <a:xfrm>
            <a:off x="4337957" y="4390253"/>
            <a:ext cx="3211285" cy="646331"/>
          </a:xfrm>
          <a:prstGeom prst="rect">
            <a:avLst/>
          </a:prstGeom>
          <a:noFill/>
        </p:spPr>
        <p:txBody>
          <a:bodyPr wrap="square" rtlCol="0">
            <a:spAutoFit/>
          </a:bodyPr>
          <a:lstStyle/>
          <a:p>
            <a:pPr algn="ctr"/>
            <a:r>
              <a:rPr lang="en-GB" sz="3600" dirty="0">
                <a:solidFill>
                  <a:schemeClr val="bg1"/>
                </a:solidFill>
                <a:effectLst>
                  <a:outerShdw blurRad="38100" dist="38100" dir="2700000" algn="tl">
                    <a:srgbClr val="000000">
                      <a:alpha val="43137"/>
                    </a:srgbClr>
                  </a:outerShdw>
                </a:effectLst>
              </a:rPr>
              <a:t>Watch </a:t>
            </a:r>
            <a:r>
              <a:rPr lang="en-GB" sz="3600" dirty="0">
                <a:solidFill>
                  <a:schemeClr val="bg1"/>
                </a:solidFill>
                <a:effectLst>
                  <a:outerShdw blurRad="38100" dist="38100" dir="2700000" algn="tl">
                    <a:srgbClr val="000000">
                      <a:alpha val="43137"/>
                    </a:srgbClr>
                  </a:outerShdw>
                </a:effectLst>
                <a:hlinkClick r:id="rId3"/>
              </a:rPr>
              <a:t>here</a:t>
            </a:r>
            <a:r>
              <a:rPr lang="en-GB" sz="3600" dirty="0">
                <a:solidFill>
                  <a:schemeClr val="bg1"/>
                </a:solidFill>
                <a:effectLst>
                  <a:outerShdw blurRad="38100" dist="38100" dir="2700000" algn="tl">
                    <a:srgbClr val="000000">
                      <a:alpha val="43137"/>
                    </a:srgbClr>
                  </a:outerShdw>
                </a:effectLst>
              </a:rPr>
              <a:t>  </a:t>
            </a:r>
          </a:p>
        </p:txBody>
      </p:sp>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Building a sustainable freelance career</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1909564" cy="461491"/>
          </a:xfrm>
        </p:spPr>
        <p:txBody>
          <a:bodyPr>
            <a:normAutofit fontScale="85000" lnSpcReduction="10000"/>
          </a:bodyPr>
          <a:lstStyle/>
          <a:p>
            <a:r>
              <a:rPr lang="en-US"/>
              <a:t>( 1 min 24 sec ) </a:t>
            </a:r>
          </a:p>
        </p:txBody>
      </p:sp>
      <p:sp>
        <p:nvSpPr>
          <p:cNvPr id="10" name="Text Placeholder 9">
            <a:extLst>
              <a:ext uri="{FF2B5EF4-FFF2-40B4-BE49-F238E27FC236}">
                <a16:creationId xmlns:a16="http://schemas.microsoft.com/office/drawing/2014/main" id="{30C25451-E28F-CFD0-79ED-3DA11698ADD9}"/>
              </a:ext>
            </a:extLst>
          </p:cNvPr>
          <p:cNvSpPr>
            <a:spLocks noGrp="1"/>
          </p:cNvSpPr>
          <p:nvPr>
            <p:ph type="body" sz="quarter" idx="10"/>
          </p:nvPr>
        </p:nvSpPr>
        <p:spPr/>
        <p:txBody>
          <a:bodyPr/>
          <a:lstStyle/>
          <a:p>
            <a:endParaRPr lang="en-US" dirty="0"/>
          </a:p>
        </p:txBody>
      </p:sp>
      <p:pic>
        <p:nvPicPr>
          <p:cNvPr id="17" name="Picture Placeholder 16" descr="A white arrow in a circle&#10;&#10;Description automatically generated with low confidence">
            <a:extLst>
              <a:ext uri="{FF2B5EF4-FFF2-40B4-BE49-F238E27FC236}">
                <a16:creationId xmlns:a16="http://schemas.microsoft.com/office/drawing/2014/main" id="{3B706BC2-FDFC-2094-0860-B4BA4B3353C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29" b="329"/>
          <a:stretch>
            <a:fillRect/>
          </a:stretch>
        </p:blipFill>
        <p:spPr/>
      </p:pic>
    </p:spTree>
    <p:extLst>
      <p:ext uri="{BB962C8B-B14F-4D97-AF65-F5344CB8AC3E}">
        <p14:creationId xmlns:p14="http://schemas.microsoft.com/office/powerpoint/2010/main" val="213089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0" y="457843"/>
            <a:ext cx="5454378" cy="1590385"/>
          </a:xfrm>
        </p:spPr>
        <p:txBody>
          <a:bodyPr lIns="91440" tIns="45720" rIns="91440" bIns="45720" anchor="t">
            <a:noAutofit/>
          </a:bodyPr>
          <a:lstStyle/>
          <a:p>
            <a:r>
              <a:rPr lang="en-US" sz="3600"/>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400242" cy="2999549"/>
          </a:xfrm>
        </p:spPr>
        <p:txBody>
          <a:bodyPr lIns="91440" tIns="45720" rIns="91440" bIns="45720" anchor="t"/>
          <a:lstStyle/>
          <a:p>
            <a:pPr marL="0" indent="0">
              <a:buNone/>
            </a:pPr>
            <a:r>
              <a:rPr lang="en-US" b="1"/>
              <a:t>STEP 1: Decide which Creative Industries sector you want to work in...</a:t>
            </a:r>
            <a:endParaRPr lang="en-US" b="1">
              <a:cs typeface="Arial" panose="020B0604020202020204"/>
            </a:endParaRPr>
          </a:p>
          <a:p>
            <a:pPr marL="0" indent="0">
              <a:buNone/>
            </a:pPr>
            <a:r>
              <a:rPr lang="en-US" i="1">
                <a:cs typeface="Arial"/>
              </a:rPr>
              <a:t>Have a discussion with the person next to you and be ready to feedback to the class:</a:t>
            </a:r>
          </a:p>
          <a:p>
            <a:pPr marL="0" indent="0">
              <a:buNone/>
            </a:pPr>
            <a:endParaRPr lang="en-US" sz="1100" i="1">
              <a:cs typeface="Arial"/>
            </a:endParaRPr>
          </a:p>
          <a:p>
            <a:pPr marL="287655" indent="-457200">
              <a:lnSpc>
                <a:spcPct val="107000"/>
              </a:lnSpc>
              <a:spcAft>
                <a:spcPts val="800"/>
              </a:spcAft>
            </a:pPr>
            <a:r>
              <a:rPr lang="en-US">
                <a:cs typeface="Arial"/>
              </a:rPr>
              <a:t>What creative industries sectors do you know?</a:t>
            </a:r>
          </a:p>
          <a:p>
            <a:pPr marL="287655" indent="-457200">
              <a:lnSpc>
                <a:spcPct val="107000"/>
              </a:lnSpc>
              <a:spcAft>
                <a:spcPts val="800"/>
              </a:spcAft>
            </a:pPr>
            <a:r>
              <a:rPr lang="en-US">
                <a:cs typeface="Arial"/>
              </a:rPr>
              <a:t>What areas excite you the most and why?</a:t>
            </a:r>
          </a:p>
          <a:p>
            <a:pPr marL="287655" indent="-457200">
              <a:lnSpc>
                <a:spcPct val="107000"/>
              </a:lnSpc>
              <a:spcAft>
                <a:spcPts val="800"/>
              </a:spcAft>
            </a:pPr>
            <a:r>
              <a:rPr lang="en-US">
                <a:cs typeface="Arial"/>
              </a:rPr>
              <a:t>What could you see yourself doing?</a:t>
            </a:r>
          </a:p>
          <a:p>
            <a:pPr marL="0" indent="0">
              <a:buNone/>
            </a:pPr>
            <a:endParaRPr lang="en-US">
              <a:highlight>
                <a:srgbClr val="FFFF00"/>
              </a:highlight>
              <a:cs typeface="Arial"/>
            </a:endParaRP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Tree>
    <p:extLst>
      <p:ext uri="{BB962C8B-B14F-4D97-AF65-F5344CB8AC3E}">
        <p14:creationId xmlns:p14="http://schemas.microsoft.com/office/powerpoint/2010/main" val="204431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4403-DE77-2072-EE28-169E9605FFAC}"/>
              </a:ext>
            </a:extLst>
          </p:cNvPr>
          <p:cNvSpPr>
            <a:spLocks noGrp="1"/>
          </p:cNvSpPr>
          <p:nvPr>
            <p:ph type="title"/>
          </p:nvPr>
        </p:nvSpPr>
        <p:spPr/>
        <p:txBody>
          <a:bodyPr/>
          <a:lstStyle/>
          <a:p>
            <a:r>
              <a:rPr lang="en-US"/>
              <a:t>Introduction to Freelancing</a:t>
            </a:r>
            <a:br>
              <a:rPr lang="en-US"/>
            </a:br>
            <a:r>
              <a:rPr lang="en-US"/>
              <a:t>Session Aims</a:t>
            </a:r>
          </a:p>
        </p:txBody>
      </p:sp>
      <p:sp>
        <p:nvSpPr>
          <p:cNvPr id="3" name="Text Placeholder 2">
            <a:extLst>
              <a:ext uri="{FF2B5EF4-FFF2-40B4-BE49-F238E27FC236}">
                <a16:creationId xmlns:a16="http://schemas.microsoft.com/office/drawing/2014/main" id="{F179A565-0FF7-10AF-411B-4CF16BE3A1D4}"/>
              </a:ext>
            </a:extLst>
          </p:cNvPr>
          <p:cNvSpPr>
            <a:spLocks noGrp="1"/>
          </p:cNvSpPr>
          <p:nvPr>
            <p:ph type="body" sz="quarter" idx="10"/>
          </p:nvPr>
        </p:nvSpPr>
        <p:spPr>
          <a:xfrm>
            <a:off x="605073" y="2353310"/>
            <a:ext cx="7519670" cy="3275330"/>
          </a:xfrm>
        </p:spPr>
        <p:txBody>
          <a:bodyPr/>
          <a:lstStyle/>
          <a:p>
            <a:pPr marL="0" indent="0">
              <a:buNone/>
            </a:pPr>
            <a:r>
              <a:rPr lang="en-GB" sz="2400" b="1" kern="100">
                <a:solidFill>
                  <a:schemeClr val="tx2"/>
                </a:solidFill>
                <a:effectLst/>
                <a:latin typeface="Calibri" panose="020F0502020204030204" pitchFamily="34" charset="0"/>
                <a:ea typeface="Calibri" panose="020F0502020204030204" pitchFamily="34" charset="0"/>
                <a:cs typeface="Calibri" panose="020F0502020204030204" pitchFamily="34" charset="0"/>
              </a:rPr>
              <a:t>By the end of this session, we will have answered the following questions</a:t>
            </a:r>
            <a:r>
              <a:rPr lang="en-GB" sz="2400" kern="10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a:p>
          <a:p>
            <a:r>
              <a:rPr lang="en-US"/>
              <a:t>Part 1: What is freelancing?</a:t>
            </a:r>
          </a:p>
          <a:p>
            <a:r>
              <a:rPr lang="en-US"/>
              <a:t>Part 2: What does a freelance career look like?</a:t>
            </a:r>
          </a:p>
          <a:p>
            <a:r>
              <a:rPr lang="en-US"/>
              <a:t>Part 3: To freelance or not to freelance?</a:t>
            </a:r>
          </a:p>
          <a:p>
            <a:r>
              <a:rPr lang="en-US"/>
              <a:t>Part 4: How do you build a sustainable freelance career?</a:t>
            </a:r>
          </a:p>
        </p:txBody>
      </p:sp>
      <p:sp>
        <p:nvSpPr>
          <p:cNvPr id="4" name="TextBox 3">
            <a:extLst>
              <a:ext uri="{FF2B5EF4-FFF2-40B4-BE49-F238E27FC236}">
                <a16:creationId xmlns:a16="http://schemas.microsoft.com/office/drawing/2014/main" id="{B74CD2D6-9F4B-7489-0680-A08D3DD27736}"/>
              </a:ext>
            </a:extLst>
          </p:cNvPr>
          <p:cNvSpPr txBox="1"/>
          <p:nvPr/>
        </p:nvSpPr>
        <p:spPr>
          <a:xfrm>
            <a:off x="2293749" y="658678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E4E540F-8308-CD1D-337E-45B9559A4FB5}"/>
              </a:ext>
            </a:extLst>
          </p:cNvPr>
          <p:cNvSpPr txBox="1"/>
          <p:nvPr/>
        </p:nvSpPr>
        <p:spPr>
          <a:xfrm>
            <a:off x="4649492" y="6524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9159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201573"/>
            <a:ext cx="5722909" cy="2999549"/>
          </a:xfrm>
        </p:spPr>
        <p:txBody>
          <a:bodyPr lIns="91440" tIns="45720" rIns="91440" bIns="45720" anchor="t"/>
          <a:lstStyle/>
          <a:p>
            <a:pPr marL="0" indent="0">
              <a:buNone/>
            </a:pPr>
            <a:r>
              <a:rPr lang="en-US" b="1"/>
              <a:t>STEP 2: Identify the SKILLS you have that you could offer to clients</a:t>
            </a:r>
            <a:endParaRPr lang="en-US" b="1">
              <a:cs typeface="Arial" panose="020B0604020202020204"/>
            </a:endParaRPr>
          </a:p>
          <a:p>
            <a:pPr marL="0" indent="0">
              <a:buNone/>
            </a:pPr>
            <a:r>
              <a:rPr lang="en-US" i="1">
                <a:cs typeface="Arial"/>
              </a:rPr>
              <a:t>Create a mind map:</a:t>
            </a:r>
          </a:p>
          <a:p>
            <a:pPr marL="287655" indent="-457200">
              <a:lnSpc>
                <a:spcPct val="107000"/>
              </a:lnSpc>
              <a:spcAft>
                <a:spcPts val="800"/>
              </a:spcAft>
            </a:pPr>
            <a:r>
              <a:rPr lang="en-US" sz="2000">
                <a:cs typeface="Arial"/>
              </a:rPr>
              <a:t>What skills do you have, or are you developing at school/college?</a:t>
            </a:r>
          </a:p>
          <a:p>
            <a:pPr marL="0" indent="0">
              <a:buNone/>
            </a:pPr>
            <a:r>
              <a:rPr lang="en-US" i="1">
                <a:cs typeface="Arial"/>
              </a:rPr>
              <a:t>Now discuss:</a:t>
            </a:r>
          </a:p>
          <a:p>
            <a:pPr marL="287655" indent="-457200">
              <a:lnSpc>
                <a:spcPct val="107000"/>
              </a:lnSpc>
              <a:spcAft>
                <a:spcPts val="800"/>
              </a:spcAft>
            </a:pPr>
            <a:r>
              <a:rPr lang="en-US"/>
              <a:t>When and how often might a client need your skills (services)?</a:t>
            </a:r>
          </a:p>
          <a:p>
            <a:pPr marL="287655" indent="-457200">
              <a:lnSpc>
                <a:spcPct val="107000"/>
              </a:lnSpc>
              <a:spcAft>
                <a:spcPts val="800"/>
              </a:spcAft>
            </a:pPr>
            <a:r>
              <a:rPr lang="en-US"/>
              <a:t>How long might they need them for?</a:t>
            </a:r>
          </a:p>
          <a:p>
            <a:pPr lvl="2">
              <a:buFont typeface="Wingdings"/>
              <a:buChar char="q"/>
            </a:pPr>
            <a:endParaRPr lang="en-US"/>
          </a:p>
          <a:p>
            <a:pPr lvl="2">
              <a:buFont typeface="Wingdings"/>
              <a:buChar char="q"/>
            </a:pPr>
            <a:endParaRPr lang="en-US"/>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6" name="Oval 5">
            <a:extLst>
              <a:ext uri="{FF2B5EF4-FFF2-40B4-BE49-F238E27FC236}">
                <a16:creationId xmlns:a16="http://schemas.microsoft.com/office/drawing/2014/main" id="{EF6E833D-42DD-F8C3-7689-04DEBDA9F64D}"/>
              </a:ext>
            </a:extLst>
          </p:cNvPr>
          <p:cNvSpPr/>
          <p:nvPr/>
        </p:nvSpPr>
        <p:spPr>
          <a:xfrm rot="960000">
            <a:off x="7675349" y="13279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01CBF94-DD12-E065-FD59-BECA668C46EC}"/>
              </a:ext>
            </a:extLst>
          </p:cNvPr>
          <p:cNvSpPr>
            <a:spLocks noGrp="1"/>
          </p:cNvSpPr>
          <p:nvPr>
            <p:ph type="title"/>
          </p:nvPr>
        </p:nvSpPr>
        <p:spPr>
          <a:xfrm>
            <a:off x="373091" y="332603"/>
            <a:ext cx="5080756" cy="1590385"/>
          </a:xfrm>
        </p:spPr>
        <p:txBody>
          <a:bodyPr/>
          <a:lstStyle/>
          <a:p>
            <a:r>
              <a:rPr lang="en-US"/>
              <a:t>Activity: How do you get started in freelancing?</a:t>
            </a:r>
          </a:p>
        </p:txBody>
      </p:sp>
    </p:spTree>
    <p:extLst>
      <p:ext uri="{BB962C8B-B14F-4D97-AF65-F5344CB8AC3E}">
        <p14:creationId xmlns:p14="http://schemas.microsoft.com/office/powerpoint/2010/main" val="362752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1" y="605789"/>
            <a:ext cx="4764174" cy="1590385"/>
          </a:xfrm>
        </p:spPr>
        <p:txBody>
          <a:bodyPr lIns="91440" tIns="45720" rIns="91440" bIns="45720" anchor="t">
            <a:noAutofit/>
          </a:bodyPr>
          <a:lstStyle/>
          <a:p>
            <a:r>
              <a:rPr lang="en-US"/>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120699" cy="2999549"/>
          </a:xfrm>
        </p:spPr>
        <p:txBody>
          <a:bodyPr lIns="91440" tIns="45720" rIns="91440" bIns="45720" anchor="t"/>
          <a:lstStyle/>
          <a:p>
            <a:pPr marL="0" indent="0">
              <a:buNone/>
            </a:pPr>
            <a:r>
              <a:rPr lang="en-US" b="1"/>
              <a:t>STEP 3: Calculate your future FINANCES.</a:t>
            </a:r>
          </a:p>
          <a:p>
            <a:pPr marL="0" indent="0">
              <a:buNone/>
            </a:pPr>
            <a:endParaRPr lang="en-US" sz="1100" i="1"/>
          </a:p>
          <a:p>
            <a:pPr marL="0" indent="0">
              <a:buNone/>
            </a:pPr>
            <a:r>
              <a:rPr lang="en-US" i="1"/>
              <a:t>Complete the personal finances worksheet to:</a:t>
            </a:r>
          </a:p>
          <a:p>
            <a:pPr marL="287655" indent="-457200">
              <a:lnSpc>
                <a:spcPct val="107000"/>
              </a:lnSpc>
              <a:spcAft>
                <a:spcPts val="800"/>
              </a:spcAft>
            </a:pPr>
            <a:r>
              <a:rPr lang="en-US"/>
              <a:t>Estimate much will you need to live and pay bills</a:t>
            </a:r>
          </a:p>
          <a:p>
            <a:pPr marL="287655" indent="-457200">
              <a:lnSpc>
                <a:spcPct val="107000"/>
              </a:lnSpc>
              <a:spcAft>
                <a:spcPts val="800"/>
              </a:spcAft>
            </a:pPr>
            <a:r>
              <a:rPr lang="en-US"/>
              <a:t>Estimate how much tax and national insurance you will have to pay.</a:t>
            </a:r>
            <a:endParaRPr lang="en-US">
              <a:cs typeface="Arial"/>
            </a:endParaRPr>
          </a:p>
          <a:p>
            <a:pPr marL="0" lvl="2" indent="0">
              <a:buNone/>
            </a:pPr>
            <a:r>
              <a:rPr lang="en-US" sz="2000" b="1">
                <a:cs typeface="Arial"/>
              </a:rPr>
              <a:t>It is critical that you balance the amount of work and money coming in, with the amount of money you need to spend to live and work.</a:t>
            </a: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10" name="Oval 9">
            <a:extLst>
              <a:ext uri="{FF2B5EF4-FFF2-40B4-BE49-F238E27FC236}">
                <a16:creationId xmlns:a16="http://schemas.microsoft.com/office/drawing/2014/main" id="{FEE6DB39-463B-3EB3-8999-B456338BB7BA}"/>
              </a:ext>
            </a:extLst>
          </p:cNvPr>
          <p:cNvSpPr/>
          <p:nvPr/>
        </p:nvSpPr>
        <p:spPr>
          <a:xfrm rot="960000">
            <a:off x="10277035" y="16708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808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0" y="605789"/>
            <a:ext cx="5454377" cy="1590385"/>
          </a:xfrm>
        </p:spPr>
        <p:txBody>
          <a:bodyPr lIns="91440" tIns="45720" rIns="91440" bIns="45720" anchor="t">
            <a:noAutofit/>
          </a:bodyPr>
          <a:lstStyle/>
          <a:p>
            <a:r>
              <a:rPr lang="en-US"/>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477160" cy="2999549"/>
          </a:xfrm>
        </p:spPr>
        <p:txBody>
          <a:bodyPr lIns="91440" tIns="45720" rIns="91440" bIns="45720" anchor="t"/>
          <a:lstStyle/>
          <a:p>
            <a:pPr marL="0" indent="0">
              <a:buNone/>
            </a:pPr>
            <a:r>
              <a:rPr lang="en-US" b="1"/>
              <a:t>STEP 4: Work out which clients might DESIRE your services.</a:t>
            </a:r>
            <a:endParaRPr lang="en-US" b="1">
              <a:cs typeface="Arial" panose="020B0604020202020204"/>
            </a:endParaRPr>
          </a:p>
          <a:p>
            <a:pPr marL="0" indent="0">
              <a:buNone/>
            </a:pPr>
            <a:r>
              <a:rPr lang="en-US" b="1" i="1">
                <a:cs typeface="Arial"/>
              </a:rPr>
              <a:t>Look at the worksheet provided.</a:t>
            </a:r>
            <a:r>
              <a:rPr lang="en-US" b="1">
                <a:cs typeface="Arial"/>
              </a:rPr>
              <a:t> </a:t>
            </a:r>
          </a:p>
          <a:p>
            <a:pPr marL="287655" indent="-457200">
              <a:lnSpc>
                <a:spcPct val="107000"/>
              </a:lnSpc>
              <a:spcAft>
                <a:spcPts val="800"/>
              </a:spcAft>
            </a:pPr>
            <a:r>
              <a:rPr lang="en-US">
                <a:cs typeface="Arial"/>
              </a:rPr>
              <a:t>Which of these might need your services?</a:t>
            </a:r>
          </a:p>
          <a:p>
            <a:pPr marL="287655" indent="-457200">
              <a:lnSpc>
                <a:spcPct val="107000"/>
              </a:lnSpc>
              <a:spcAft>
                <a:spcPts val="800"/>
              </a:spcAft>
            </a:pPr>
            <a:r>
              <a:rPr lang="en-US">
                <a:cs typeface="Arial"/>
              </a:rPr>
              <a:t>Will you provide services to Creative Industries companies or wider sectors?</a:t>
            </a:r>
          </a:p>
          <a:p>
            <a:pPr marL="287655" indent="-457200">
              <a:lnSpc>
                <a:spcPct val="107000"/>
              </a:lnSpc>
              <a:spcAft>
                <a:spcPts val="800"/>
              </a:spcAft>
            </a:pPr>
            <a:r>
              <a:rPr lang="en-US">
                <a:cs typeface="Arial"/>
              </a:rPr>
              <a:t>Why do you think these might need your services?</a:t>
            </a:r>
          </a:p>
          <a:p>
            <a:pPr marL="0" indent="0">
              <a:buNone/>
            </a:pPr>
            <a:r>
              <a:rPr lang="en-US" sz="1800" i="1">
                <a:cs typeface="Arial"/>
              </a:rPr>
              <a:t>If you have time, consider how you would make them aware of the services you are offering?</a:t>
            </a: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9" name="Oval 8">
            <a:extLst>
              <a:ext uri="{FF2B5EF4-FFF2-40B4-BE49-F238E27FC236}">
                <a16:creationId xmlns:a16="http://schemas.microsoft.com/office/drawing/2014/main" id="{51CA3190-7789-1846-02C8-811CCC237E44}"/>
              </a:ext>
            </a:extLst>
          </p:cNvPr>
          <p:cNvSpPr/>
          <p:nvPr/>
        </p:nvSpPr>
        <p:spPr>
          <a:xfrm rot="960000">
            <a:off x="8959863" y="16327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210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590840" y="588937"/>
            <a:ext cx="5080756" cy="1808716"/>
          </a:xfrm>
        </p:spPr>
        <p:txBody>
          <a:bodyPr/>
          <a:lstStyle/>
          <a:p>
            <a:r>
              <a:rPr lang="en-US"/>
              <a:t>Extend activity:</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590840" y="1410347"/>
            <a:ext cx="5639479" cy="3199422"/>
          </a:xfrm>
        </p:spPr>
        <p:txBody>
          <a:bodyPr/>
          <a:lstStyle/>
          <a:p>
            <a:pPr marL="0" indent="0">
              <a:buNone/>
            </a:pPr>
            <a:r>
              <a:rPr lang="en-US" sz="3200" b="1"/>
              <a:t>Design a reel or an infographic to introduce yourself as a freelancer</a:t>
            </a:r>
          </a:p>
          <a:p>
            <a:pPr marL="0" indent="0">
              <a:buNone/>
            </a:pPr>
            <a:endParaRPr lang="en-US" sz="1200" b="1"/>
          </a:p>
          <a:p>
            <a:r>
              <a:rPr lang="en-US"/>
              <a:t>What are the services you will offer?</a:t>
            </a:r>
          </a:p>
          <a:p>
            <a:r>
              <a:rPr lang="en-US"/>
              <a:t>Why will clients need your services?</a:t>
            </a:r>
          </a:p>
          <a:p>
            <a:r>
              <a:rPr lang="en-US"/>
              <a:t>How often and for how long will they need your services?</a:t>
            </a:r>
          </a:p>
          <a:p>
            <a:r>
              <a:rPr lang="en-US"/>
              <a:t>Who are your potential clients?</a:t>
            </a:r>
          </a:p>
          <a:p>
            <a:r>
              <a:rPr lang="en-US"/>
              <a:t>How will you make them aware of you?</a:t>
            </a:r>
          </a:p>
          <a:p>
            <a:r>
              <a:rPr lang="en-US"/>
              <a:t>How much will they pay for your services?</a:t>
            </a:r>
          </a:p>
          <a:p>
            <a:endParaRPr lang="en-US"/>
          </a:p>
        </p:txBody>
      </p:sp>
      <p:pic>
        <p:nvPicPr>
          <p:cNvPr id="12" name="Picture Placeholder 11" descr="A person sitting at a computer&#10;&#10;Description automatically generated with low confidence">
            <a:extLst>
              <a:ext uri="{FF2B5EF4-FFF2-40B4-BE49-F238E27FC236}">
                <a16:creationId xmlns:a16="http://schemas.microsoft.com/office/drawing/2014/main" id="{8959C8AC-0C6C-B64A-4014-97B01474649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27" r="3127"/>
          <a:stretch>
            <a:fillRect/>
          </a:stretch>
        </p:blipFill>
        <p:spPr/>
      </p:pic>
    </p:spTree>
    <p:extLst>
      <p:ext uri="{BB962C8B-B14F-4D97-AF65-F5344CB8AC3E}">
        <p14:creationId xmlns:p14="http://schemas.microsoft.com/office/powerpoint/2010/main" val="217757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4: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How do you build a sustainable freelance career?</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the areas you need to work on to build a sustainable freelance career?</a:t>
            </a:r>
          </a:p>
          <a:p>
            <a:pPr>
              <a:lnSpc>
                <a:spcPct val="107000"/>
              </a:lnSpc>
              <a:spcAft>
                <a:spcPts val="800"/>
              </a:spcAft>
            </a:pPr>
            <a:r>
              <a:rPr lang="en-GB" sz="2000" kern="100">
                <a:latin typeface="Calibri" panose="020F0502020204030204" pitchFamily="34" charset="0"/>
                <a:ea typeface="Calibri" panose="020F0502020204030204" pitchFamily="34" charset="0"/>
                <a:cs typeface="Calibri" panose="020F0502020204030204" pitchFamily="34" charset="0"/>
              </a:rPr>
              <a:t>How do you get started in freelancing?</a:t>
            </a:r>
            <a:endParaRPr lang="en-GB"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634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752-FAFF-CF8F-6290-AF7E9C07B8FF}"/>
              </a:ext>
            </a:extLst>
          </p:cNvPr>
          <p:cNvSpPr>
            <a:spLocks noGrp="1"/>
          </p:cNvSpPr>
          <p:nvPr>
            <p:ph type="title"/>
          </p:nvPr>
        </p:nvSpPr>
        <p:spPr>
          <a:xfrm>
            <a:off x="608885" y="210815"/>
            <a:ext cx="10891247" cy="528529"/>
          </a:xfrm>
        </p:spPr>
        <p:txBody>
          <a:bodyPr/>
          <a:lstStyle/>
          <a:p>
            <a:r>
              <a:rPr lang="en-GB"/>
              <a:t>Consolidate learning: What have you learned about freelancing?</a:t>
            </a:r>
          </a:p>
        </p:txBody>
      </p:sp>
      <p:sp>
        <p:nvSpPr>
          <p:cNvPr id="3" name="Text Placeholder 2">
            <a:extLst>
              <a:ext uri="{FF2B5EF4-FFF2-40B4-BE49-F238E27FC236}">
                <a16:creationId xmlns:a16="http://schemas.microsoft.com/office/drawing/2014/main" id="{B814425F-1BB3-3B5E-0845-CB9FD3900DD8}"/>
              </a:ext>
            </a:extLst>
          </p:cNvPr>
          <p:cNvSpPr>
            <a:spLocks noGrp="1"/>
          </p:cNvSpPr>
          <p:nvPr>
            <p:ph type="body" sz="quarter" idx="10"/>
          </p:nvPr>
        </p:nvSpPr>
        <p:spPr>
          <a:xfrm>
            <a:off x="1162265" y="2949737"/>
            <a:ext cx="6130341" cy="2645171"/>
          </a:xfrm>
        </p:spPr>
        <p:txBody>
          <a:bodyPr/>
          <a:lstStyle/>
          <a:p>
            <a:r>
              <a:rPr lang="en-GB" b="1"/>
              <a:t>What is freelancing?</a:t>
            </a:r>
          </a:p>
          <a:p>
            <a:r>
              <a:rPr lang="en-GB" b="1"/>
              <a:t>What does a freelance career look like?</a:t>
            </a:r>
          </a:p>
          <a:p>
            <a:r>
              <a:rPr lang="en-GB" b="1"/>
              <a:t>To freelance or not to freelance?</a:t>
            </a:r>
          </a:p>
          <a:p>
            <a:r>
              <a:rPr lang="en-GB" b="1"/>
              <a:t>How do you build a sustainable freelance career?</a:t>
            </a:r>
          </a:p>
          <a:p>
            <a:endParaRPr lang="en-GB" b="1"/>
          </a:p>
        </p:txBody>
      </p:sp>
      <p:pic>
        <p:nvPicPr>
          <p:cNvPr id="11" name="Picture Placeholder 10" descr="A picture containing text, person, indoor, working&#10;&#10;Description automatically generated">
            <a:extLst>
              <a:ext uri="{FF2B5EF4-FFF2-40B4-BE49-F238E27FC236}">
                <a16:creationId xmlns:a16="http://schemas.microsoft.com/office/drawing/2014/main" id="{EDF45D20-AAF1-4CD8-63D3-9C3E831A8C8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87" b="1687"/>
          <a:stretch>
            <a:fillRect/>
          </a:stretch>
        </p:blipFill>
        <p:spPr/>
      </p:pic>
      <p:pic>
        <p:nvPicPr>
          <p:cNvPr id="9" name="Picture Placeholder 8" descr="Icon&#10;&#10;Description automatically generated">
            <a:extLst>
              <a:ext uri="{FF2B5EF4-FFF2-40B4-BE49-F238E27FC236}">
                <a16:creationId xmlns:a16="http://schemas.microsoft.com/office/drawing/2014/main" id="{4F2986E2-58F6-893A-E418-9564EA5E22A0}"/>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4568" b="-4568"/>
          <a:stretch/>
        </p:blipFill>
        <p:spPr>
          <a:xfrm>
            <a:off x="1162265" y="1944693"/>
            <a:ext cx="919941" cy="794748"/>
          </a:xfrm>
        </p:spPr>
      </p:pic>
      <p:sp>
        <p:nvSpPr>
          <p:cNvPr id="4" name="Text Placeholder 2">
            <a:extLst>
              <a:ext uri="{FF2B5EF4-FFF2-40B4-BE49-F238E27FC236}">
                <a16:creationId xmlns:a16="http://schemas.microsoft.com/office/drawing/2014/main" id="{21FECB2A-F3CE-5F3F-C8EC-B6D5570634E5}"/>
              </a:ext>
            </a:extLst>
          </p:cNvPr>
          <p:cNvSpPr txBox="1">
            <a:spLocks/>
          </p:cNvSpPr>
          <p:nvPr/>
        </p:nvSpPr>
        <p:spPr>
          <a:xfrm>
            <a:off x="10106050" y="4082121"/>
            <a:ext cx="6130341" cy="2645171"/>
          </a:xfrm>
          <a:prstGeom prst="rect">
            <a:avLst/>
          </a:prstGeom>
        </p:spPr>
        <p:txBody>
          <a:bodyPr anchor="t"/>
          <a:lstStyle>
            <a:lvl1pPr marL="0" indent="0" algn="l" defTabSz="914400" rtl="0" eaLnBrk="1" latinLnBrk="0" hangingPunct="1">
              <a:lnSpc>
                <a:spcPct val="90000"/>
              </a:lnSpc>
              <a:spcBef>
                <a:spcPts val="1000"/>
              </a:spcBef>
              <a:buSzPct val="90000"/>
              <a:buFont typeface="Arial" panose="020B0604020202020204" pitchFamily="34" charset="0"/>
              <a:buNone/>
              <a:defRPr sz="2200" b="0" kern="1200">
                <a:solidFill>
                  <a:schemeClr val="tx1"/>
                </a:solidFill>
                <a:latin typeface="+mn-lt"/>
                <a:ea typeface="+mn-ea"/>
                <a:cs typeface="+mn-cs"/>
              </a:defRPr>
            </a:lvl1pPr>
            <a:lvl2pPr marL="288000" indent="-288000" algn="l" defTabSz="914400" rtl="0" eaLnBrk="1" latinLnBrk="0" hangingPunct="1">
              <a:lnSpc>
                <a:spcPct val="90000"/>
              </a:lnSpc>
              <a:spcBef>
                <a:spcPts val="500"/>
              </a:spcBef>
              <a:buSzPct val="90000"/>
              <a:buFontTx/>
              <a:buNone/>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5"/>
              </a:buBlip>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5"/>
              </a:buBlip>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5"/>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a:p>
        </p:txBody>
      </p:sp>
    </p:spTree>
    <p:extLst>
      <p:ext uri="{BB962C8B-B14F-4D97-AF65-F5344CB8AC3E}">
        <p14:creationId xmlns:p14="http://schemas.microsoft.com/office/powerpoint/2010/main" val="931346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1901-2E2B-82BA-5F5F-A4C73CB5E968}"/>
              </a:ext>
            </a:extLst>
          </p:cNvPr>
          <p:cNvSpPr>
            <a:spLocks noGrp="1"/>
          </p:cNvSpPr>
          <p:nvPr>
            <p:ph type="title"/>
          </p:nvPr>
        </p:nvSpPr>
        <p:spPr>
          <a:xfrm>
            <a:off x="654050" y="763270"/>
            <a:ext cx="8073261" cy="2987675"/>
          </a:xfrm>
        </p:spPr>
        <p:txBody>
          <a:bodyPr/>
          <a:lstStyle/>
          <a:p>
            <a:r>
              <a:rPr lang="en-GB"/>
              <a:t>There’s a career for you in the creative industries</a:t>
            </a:r>
          </a:p>
        </p:txBody>
      </p:sp>
    </p:spTree>
    <p:extLst>
      <p:ext uri="{BB962C8B-B14F-4D97-AF65-F5344CB8AC3E}">
        <p14:creationId xmlns:p14="http://schemas.microsoft.com/office/powerpoint/2010/main" val="152299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p:txBody>
          <a:bodyPr/>
          <a:lstStyle/>
          <a:p>
            <a:r>
              <a:rPr lang="en-US"/>
              <a:t>What is freelancing?</a:t>
            </a:r>
          </a:p>
        </p:txBody>
      </p:sp>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1</a:t>
            </a:r>
          </a:p>
        </p:txBody>
      </p:sp>
      <p:pic>
        <p:nvPicPr>
          <p:cNvPr id="5" name="Picture Placeholder 4" descr="A picture containing text, font, book cover, poster&#10;&#10;Description automatically generated">
            <a:extLst>
              <a:ext uri="{FF2B5EF4-FFF2-40B4-BE49-F238E27FC236}">
                <a16:creationId xmlns:a16="http://schemas.microsoft.com/office/drawing/2014/main" id="{A21A4A06-6F16-6A22-8E13-4EE32FE8047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407" b="13407"/>
          <a:stretch/>
        </p:blipFill>
        <p:spPr/>
      </p:pic>
    </p:spTree>
    <p:extLst>
      <p:ext uri="{BB962C8B-B14F-4D97-AF65-F5344CB8AC3E}">
        <p14:creationId xmlns:p14="http://schemas.microsoft.com/office/powerpoint/2010/main" val="136233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585D-946E-19D0-2C36-4F67DDD497F6}"/>
              </a:ext>
            </a:extLst>
          </p:cNvPr>
          <p:cNvSpPr>
            <a:spLocks noGrp="1"/>
          </p:cNvSpPr>
          <p:nvPr>
            <p:ph type="title"/>
          </p:nvPr>
        </p:nvSpPr>
        <p:spPr/>
        <p:txBody>
          <a:bodyPr/>
          <a:lstStyle/>
          <a:p>
            <a:r>
              <a:rPr lang="en-US"/>
              <a:t>Part 1: What is Freelancing?</a:t>
            </a:r>
          </a:p>
        </p:txBody>
      </p:sp>
      <p:sp>
        <p:nvSpPr>
          <p:cNvPr id="3" name="Text Placeholder 2">
            <a:extLst>
              <a:ext uri="{FF2B5EF4-FFF2-40B4-BE49-F238E27FC236}">
                <a16:creationId xmlns:a16="http://schemas.microsoft.com/office/drawing/2014/main" id="{74E4B687-2D84-CA18-96A4-E88E3ECA77A7}"/>
              </a:ext>
            </a:extLst>
          </p:cNvPr>
          <p:cNvSpPr>
            <a:spLocks noGrp="1"/>
          </p:cNvSpPr>
          <p:nvPr>
            <p:ph type="body" sz="quarter" idx="10"/>
          </p:nvPr>
        </p:nvSpPr>
        <p:spPr>
          <a:xfrm>
            <a:off x="605074" y="2672046"/>
            <a:ext cx="5942872" cy="2999549"/>
          </a:xfrm>
        </p:spPr>
        <p:txBody>
          <a:bodyPr/>
          <a:lstStyle/>
          <a:p>
            <a:r>
              <a:rPr lang="en-US" dirty="0"/>
              <a:t>Where does the term “freelancing” come from? </a:t>
            </a:r>
          </a:p>
          <a:p>
            <a:endParaRPr lang="en-US" dirty="0"/>
          </a:p>
          <a:p>
            <a:r>
              <a:rPr lang="en-US" dirty="0"/>
              <a:t>What other terms are often used to describe freelance working modes and patterns?</a:t>
            </a:r>
          </a:p>
          <a:p>
            <a:pPr marL="0" indent="0">
              <a:buNone/>
            </a:pPr>
            <a:endParaRPr lang="en-US" dirty="0"/>
          </a:p>
          <a:p>
            <a:r>
              <a:rPr lang="en-US" dirty="0"/>
              <a:t>What is the difference between working freelance and being employed? </a:t>
            </a:r>
          </a:p>
          <a:p>
            <a:pPr marL="0" indent="0">
              <a:buNone/>
            </a:pPr>
            <a:endParaRPr lang="en-US" dirty="0"/>
          </a:p>
        </p:txBody>
      </p:sp>
      <p:pic>
        <p:nvPicPr>
          <p:cNvPr id="6" name="Picture Placeholder 5" descr="A person sitting at a table writing on a piece of paper&#10;&#10;Description automatically generated">
            <a:extLst>
              <a:ext uri="{FF2B5EF4-FFF2-40B4-BE49-F238E27FC236}">
                <a16:creationId xmlns:a16="http://schemas.microsoft.com/office/drawing/2014/main" id="{C902C81E-1F36-EB66-A4CC-3D99BF3DD4B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27" r="3127"/>
          <a:stretch>
            <a:fillRect/>
          </a:stretch>
        </p:blipFill>
        <p:spPr/>
      </p:pic>
    </p:spTree>
    <p:extLst>
      <p:ext uri="{BB962C8B-B14F-4D97-AF65-F5344CB8AC3E}">
        <p14:creationId xmlns:p14="http://schemas.microsoft.com/office/powerpoint/2010/main" val="219853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 name="Title 3">
            <a:extLst>
              <a:ext uri="{FF2B5EF4-FFF2-40B4-BE49-F238E27FC236}">
                <a16:creationId xmlns:a16="http://schemas.microsoft.com/office/drawing/2014/main" id="{9CA318C1-1751-4DC8-867B-FBB357AF6B93}"/>
              </a:ext>
            </a:extLst>
          </p:cNvPr>
          <p:cNvSpPr>
            <a:spLocks noGrp="1"/>
          </p:cNvSpPr>
          <p:nvPr>
            <p:ph type="title"/>
          </p:nvPr>
        </p:nvSpPr>
        <p:spPr/>
        <p:txBody>
          <a:bodyPr/>
          <a:lstStyle/>
          <a:p>
            <a:r>
              <a:rPr lang="en-GB" sz="3600">
                <a:solidFill>
                  <a:schemeClr val="tx2"/>
                </a:solidFill>
              </a:rPr>
              <a:t>The Evolution of Freelancing</a:t>
            </a:r>
          </a:p>
        </p:txBody>
      </p:sp>
      <p:pic>
        <p:nvPicPr>
          <p:cNvPr id="8" name="Picture 7" descr="A picture containing black, darkness&#10;&#10;Description automatically generated">
            <a:extLst>
              <a:ext uri="{FF2B5EF4-FFF2-40B4-BE49-F238E27FC236}">
                <a16:creationId xmlns:a16="http://schemas.microsoft.com/office/drawing/2014/main" id="{070DFF39-7460-06D3-3587-335508FB84E8}"/>
              </a:ext>
            </a:extLst>
          </p:cNvPr>
          <p:cNvPicPr>
            <a:picLocks noChangeAspect="1"/>
          </p:cNvPicPr>
          <p:nvPr/>
        </p:nvPicPr>
        <p:blipFill rotWithShape="1">
          <a:blip r:embed="rId3">
            <a:extLst>
              <a:ext uri="{28A0092B-C50C-407E-A947-70E740481C1C}">
                <a14:useLocalDpi xmlns:a14="http://schemas.microsoft.com/office/drawing/2010/main" val="0"/>
              </a:ext>
            </a:extLst>
          </a:blip>
          <a:srcRect t="27554" b="38820"/>
          <a:stretch/>
        </p:blipFill>
        <p:spPr>
          <a:xfrm>
            <a:off x="751751" y="1943100"/>
            <a:ext cx="10688497" cy="3594100"/>
          </a:xfrm>
          <a:prstGeom prst="rect">
            <a:avLst/>
          </a:prstGeom>
        </p:spPr>
      </p:pic>
    </p:spTree>
    <p:extLst>
      <p:ext uri="{BB962C8B-B14F-4D97-AF65-F5344CB8AC3E}">
        <p14:creationId xmlns:p14="http://schemas.microsoft.com/office/powerpoint/2010/main" val="869863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9B8A-46ED-5FFE-AB7C-28921C7CB62E}"/>
              </a:ext>
            </a:extLst>
          </p:cNvPr>
          <p:cNvSpPr>
            <a:spLocks noGrp="1"/>
          </p:cNvSpPr>
          <p:nvPr>
            <p:ph type="title"/>
          </p:nvPr>
        </p:nvSpPr>
        <p:spPr/>
        <p:txBody>
          <a:bodyPr/>
          <a:lstStyle/>
          <a:p>
            <a:r>
              <a:rPr lang="en-US"/>
              <a:t>Words and terms used to describe freelancers</a:t>
            </a:r>
          </a:p>
        </p:txBody>
      </p:sp>
      <p:sp>
        <p:nvSpPr>
          <p:cNvPr id="3" name="Text Placeholder 2">
            <a:extLst>
              <a:ext uri="{FF2B5EF4-FFF2-40B4-BE49-F238E27FC236}">
                <a16:creationId xmlns:a16="http://schemas.microsoft.com/office/drawing/2014/main" id="{0C0C90B0-B912-7A1F-8BA2-C2788D5F0FCE}"/>
              </a:ext>
            </a:extLst>
          </p:cNvPr>
          <p:cNvSpPr>
            <a:spLocks noGrp="1"/>
          </p:cNvSpPr>
          <p:nvPr>
            <p:ph type="body" sz="quarter" idx="10"/>
          </p:nvPr>
        </p:nvSpPr>
        <p:spPr/>
        <p:txBody>
          <a:bodyPr/>
          <a:lstStyle/>
          <a:p>
            <a:r>
              <a:rPr lang="en-US"/>
              <a:t>Working for myself </a:t>
            </a:r>
          </a:p>
          <a:p>
            <a:r>
              <a:rPr lang="en-US"/>
              <a:t>Sole trader</a:t>
            </a:r>
          </a:p>
          <a:p>
            <a:r>
              <a:rPr lang="en-US"/>
              <a:t>Self employed person</a:t>
            </a:r>
          </a:p>
          <a:p>
            <a:r>
              <a:rPr lang="en-US"/>
              <a:t>Gig worker</a:t>
            </a:r>
          </a:p>
          <a:p>
            <a:r>
              <a:rPr lang="en-US"/>
              <a:t>Side hustler</a:t>
            </a:r>
          </a:p>
          <a:p>
            <a:r>
              <a:rPr lang="en-US"/>
              <a:t>Portfolio career</a:t>
            </a:r>
          </a:p>
          <a:p>
            <a:r>
              <a:rPr lang="en-US"/>
              <a:t>Multi-hyphenate (or slasher)</a:t>
            </a:r>
          </a:p>
          <a:p>
            <a:r>
              <a:rPr lang="en-US"/>
              <a:t>Contractor</a:t>
            </a:r>
          </a:p>
        </p:txBody>
      </p:sp>
      <p:pic>
        <p:nvPicPr>
          <p:cNvPr id="6" name="Picture Placeholder 5" descr="A computer on a desk&#10;&#10;Description automatically generated with medium confidence">
            <a:extLst>
              <a:ext uri="{FF2B5EF4-FFF2-40B4-BE49-F238E27FC236}">
                <a16:creationId xmlns:a16="http://schemas.microsoft.com/office/drawing/2014/main" id="{F4C4F743-6398-1367-E857-AC3F1EDDA71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3634" r="23634"/>
          <a:stretch>
            <a:fillRect/>
          </a:stretch>
        </p:blipFill>
        <p:spPr/>
      </p:pic>
    </p:spTree>
    <p:extLst>
      <p:ext uri="{BB962C8B-B14F-4D97-AF65-F5344CB8AC3E}">
        <p14:creationId xmlns:p14="http://schemas.microsoft.com/office/powerpoint/2010/main" val="336993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BADDE-EE6B-4609-81E5-10A4CA166327}"/>
              </a:ext>
            </a:extLst>
          </p:cNvPr>
          <p:cNvSpPr txBox="1"/>
          <p:nvPr/>
        </p:nvSpPr>
        <p:spPr>
          <a:xfrm>
            <a:off x="4337957" y="4390253"/>
            <a:ext cx="3211285" cy="646331"/>
          </a:xfrm>
          <a:prstGeom prst="rect">
            <a:avLst/>
          </a:prstGeom>
          <a:noFill/>
        </p:spPr>
        <p:txBody>
          <a:bodyPr wrap="square" rtlCol="0">
            <a:spAutoFit/>
          </a:bodyPr>
          <a:lstStyle/>
          <a:p>
            <a:pPr algn="ctr"/>
            <a:r>
              <a:rPr lang="en-GB" sz="3600">
                <a:solidFill>
                  <a:schemeClr val="bg1"/>
                </a:solidFill>
                <a:effectLst>
                  <a:outerShdw blurRad="38100" dist="38100" dir="2700000" algn="tl">
                    <a:srgbClr val="000000">
                      <a:alpha val="43137"/>
                    </a:srgbClr>
                  </a:outerShdw>
                </a:effectLst>
              </a:rPr>
              <a:t>Watch </a:t>
            </a:r>
            <a:r>
              <a:rPr lang="en-GB" sz="3600">
                <a:solidFill>
                  <a:schemeClr val="bg1"/>
                </a:solidFill>
                <a:effectLst>
                  <a:outerShdw blurRad="38100" dist="38100" dir="2700000" algn="tl">
                    <a:srgbClr val="000000">
                      <a:alpha val="43137"/>
                    </a:srgbClr>
                  </a:outerShdw>
                </a:effectLst>
                <a:hlinkClick r:id="rId3"/>
              </a:rPr>
              <a:t>here</a:t>
            </a:r>
            <a:r>
              <a:rPr lang="en-GB" sz="3600">
                <a:solidFill>
                  <a:schemeClr val="bg1"/>
                </a:solidFill>
                <a:effectLst>
                  <a:outerShdw blurRad="38100" dist="38100" dir="2700000" algn="tl">
                    <a:srgbClr val="000000">
                      <a:alpha val="43137"/>
                    </a:srgbClr>
                  </a:outerShdw>
                </a:effectLst>
              </a:rPr>
              <a:t>  </a:t>
            </a:r>
          </a:p>
        </p:txBody>
      </p:sp>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Freelancing vs Employment</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2453261" cy="461491"/>
          </a:xfrm>
        </p:spPr>
        <p:txBody>
          <a:bodyPr>
            <a:normAutofit/>
          </a:bodyPr>
          <a:lstStyle/>
          <a:p>
            <a:r>
              <a:rPr lang="en-US"/>
              <a:t>( 2 mins 33 sec ) </a:t>
            </a:r>
          </a:p>
        </p:txBody>
      </p:sp>
      <p:sp>
        <p:nvSpPr>
          <p:cNvPr id="10" name="Text Placeholder 9">
            <a:extLst>
              <a:ext uri="{FF2B5EF4-FFF2-40B4-BE49-F238E27FC236}">
                <a16:creationId xmlns:a16="http://schemas.microsoft.com/office/drawing/2014/main" id="{30C25451-E28F-CFD0-79ED-3DA11698ADD9}"/>
              </a:ext>
            </a:extLst>
          </p:cNvPr>
          <p:cNvSpPr>
            <a:spLocks noGrp="1"/>
          </p:cNvSpPr>
          <p:nvPr>
            <p:ph type="body" sz="quarter" idx="10"/>
          </p:nvPr>
        </p:nvSpPr>
        <p:spPr/>
        <p:txBody>
          <a:bodyPr/>
          <a:lstStyle/>
          <a:p>
            <a:endParaRPr lang="en-US"/>
          </a:p>
        </p:txBody>
      </p:sp>
      <p:pic>
        <p:nvPicPr>
          <p:cNvPr id="17" name="Picture Placeholder 16" descr="A white arrow in a circle&#10;&#10;Description automatically generated with low confidence">
            <a:extLst>
              <a:ext uri="{FF2B5EF4-FFF2-40B4-BE49-F238E27FC236}">
                <a16:creationId xmlns:a16="http://schemas.microsoft.com/office/drawing/2014/main" id="{3B706BC2-FDFC-2094-0860-B4BA4B3353C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29" b="329"/>
          <a:stretch>
            <a:fillRect/>
          </a:stretch>
        </p:blipFill>
        <p:spPr/>
      </p:pic>
    </p:spTree>
    <p:extLst>
      <p:ext uri="{BB962C8B-B14F-4D97-AF65-F5344CB8AC3E}">
        <p14:creationId xmlns:p14="http://schemas.microsoft.com/office/powerpoint/2010/main" val="1279050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89EA606B-6160-7E06-619F-A387B934CCD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069" b="4069"/>
          <a:stretch>
            <a:fillRect/>
          </a:stretch>
        </p:blipFill>
        <p:spPr>
          <a:xfrm>
            <a:off x="8170335" y="2512789"/>
            <a:ext cx="3220530" cy="2954666"/>
          </a:xfrm>
        </p:spPr>
      </p:pic>
      <p:pic>
        <p:nvPicPr>
          <p:cNvPr id="21" name="Picture Placeholder 20">
            <a:extLst>
              <a:ext uri="{FF2B5EF4-FFF2-40B4-BE49-F238E27FC236}">
                <a16:creationId xmlns:a16="http://schemas.microsoft.com/office/drawing/2014/main" id="{98C9489A-34CD-B2B7-8819-7A43A349FB0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069" b="4069"/>
          <a:stretch>
            <a:fillRect/>
          </a:stretch>
        </p:blipFill>
        <p:spPr>
          <a:xfrm>
            <a:off x="770600" y="2463152"/>
            <a:ext cx="3220530" cy="2954666"/>
          </a:xfrm>
        </p:spPr>
      </p:pic>
      <p:sp>
        <p:nvSpPr>
          <p:cNvPr id="3" name="TextBox 2">
            <a:extLst>
              <a:ext uri="{FF2B5EF4-FFF2-40B4-BE49-F238E27FC236}">
                <a16:creationId xmlns:a16="http://schemas.microsoft.com/office/drawing/2014/main" id="{F4B3A94B-FEAD-6D77-64F2-D9CB5AD7455E}"/>
              </a:ext>
            </a:extLst>
          </p:cNvPr>
          <p:cNvSpPr txBox="1"/>
          <p:nvPr/>
        </p:nvSpPr>
        <p:spPr>
          <a:xfrm>
            <a:off x="371393" y="1535821"/>
            <a:ext cx="4056380" cy="769185"/>
          </a:xfrm>
          <a:prstGeom prst="rect">
            <a:avLst/>
          </a:prstGeom>
          <a:noFill/>
        </p:spPr>
        <p:txBody>
          <a:bodyPr wrap="square" lIns="91440" tIns="45720" rIns="91440" bIns="45720" anchor="t">
            <a:spAutoFit/>
          </a:bodyPr>
          <a:lstStyle/>
          <a:p>
            <a:pPr algn="ctr">
              <a:lnSpc>
                <a:spcPct val="114999"/>
              </a:lnSpc>
              <a:spcBef>
                <a:spcPts val="1000"/>
              </a:spcBef>
            </a:pPr>
            <a:r>
              <a:rPr lang="en-GB" sz="2000">
                <a:solidFill>
                  <a:srgbClr val="002060"/>
                </a:solidFill>
                <a:latin typeface="Verdana"/>
                <a:ea typeface="Verdana"/>
                <a:cs typeface="Verdana"/>
                <a:sym typeface="Verdana"/>
              </a:rPr>
              <a:t>Features and terminology associated with </a:t>
            </a:r>
            <a:r>
              <a:rPr lang="en-GB" sz="2000" i="1">
                <a:solidFill>
                  <a:srgbClr val="002060"/>
                </a:solidFill>
                <a:latin typeface="Verdana"/>
                <a:ea typeface="Verdana"/>
                <a:cs typeface="Verdana"/>
                <a:sym typeface="Verdana"/>
              </a:rPr>
              <a:t>freelancing</a:t>
            </a:r>
            <a:endParaRPr lang="en-US"/>
          </a:p>
        </p:txBody>
      </p:sp>
      <p:sp>
        <p:nvSpPr>
          <p:cNvPr id="5" name="TextBox 4">
            <a:extLst>
              <a:ext uri="{FF2B5EF4-FFF2-40B4-BE49-F238E27FC236}">
                <a16:creationId xmlns:a16="http://schemas.microsoft.com/office/drawing/2014/main" id="{1DD85E5C-F675-D898-FFAF-C192022B6DA1}"/>
              </a:ext>
            </a:extLst>
          </p:cNvPr>
          <p:cNvSpPr txBox="1"/>
          <p:nvPr/>
        </p:nvSpPr>
        <p:spPr>
          <a:xfrm>
            <a:off x="7764227" y="1570119"/>
            <a:ext cx="4056380" cy="764889"/>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a:solidFill>
                  <a:srgbClr val="002060"/>
                </a:solidFill>
                <a:latin typeface="Verdana"/>
                <a:ea typeface="Verdana"/>
                <a:cs typeface="Verdana"/>
                <a:sym typeface="Verdana"/>
              </a:rPr>
              <a:t>Features and terminology associated with </a:t>
            </a:r>
            <a:r>
              <a:rPr lang="en-GB" sz="2000" i="1">
                <a:solidFill>
                  <a:srgbClr val="002060"/>
                </a:solidFill>
                <a:latin typeface="Verdana"/>
                <a:ea typeface="Verdana"/>
                <a:cs typeface="Verdana"/>
                <a:sym typeface="Verdana"/>
              </a:rPr>
              <a:t>employment</a:t>
            </a:r>
          </a:p>
        </p:txBody>
      </p:sp>
      <p:sp>
        <p:nvSpPr>
          <p:cNvPr id="8" name="Rectangle 7">
            <a:extLst>
              <a:ext uri="{FF2B5EF4-FFF2-40B4-BE49-F238E27FC236}">
                <a16:creationId xmlns:a16="http://schemas.microsoft.com/office/drawing/2014/main" id="{38609695-522D-45A9-7E36-6D101EF44A72}"/>
              </a:ext>
            </a:extLst>
          </p:cNvPr>
          <p:cNvSpPr/>
          <p:nvPr/>
        </p:nvSpPr>
        <p:spPr>
          <a:xfrm>
            <a:off x="5698076" y="3678062"/>
            <a:ext cx="765313" cy="447261"/>
          </a:xfrm>
          <a:prstGeom prst="rect">
            <a:avLst/>
          </a:prstGeom>
          <a:solidFill>
            <a:srgbClr val="ED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37936A-D816-BF42-3860-7AA68BCFF240}"/>
              </a:ext>
            </a:extLst>
          </p:cNvPr>
          <p:cNvSpPr txBox="1"/>
          <p:nvPr/>
        </p:nvSpPr>
        <p:spPr>
          <a:xfrm>
            <a:off x="4518136" y="2904629"/>
            <a:ext cx="3037937" cy="1546867"/>
          </a:xfrm>
          <a:prstGeom prst="cloudCallout">
            <a:avLst/>
          </a:prstGeom>
          <a:noFill/>
          <a:ln>
            <a:solidFill>
              <a:srgbClr val="06484C"/>
            </a:solidFill>
          </a:ln>
        </p:spPr>
        <p:txBody>
          <a:bodyPr wrap="square">
            <a:spAutoFit/>
          </a:bodyPr>
          <a:lstStyle/>
          <a:p>
            <a:pPr marL="0" marR="0" lvl="0" indent="0" algn="ctr" rtl="0">
              <a:lnSpc>
                <a:spcPct val="115000"/>
              </a:lnSpc>
              <a:spcBef>
                <a:spcPts val="1000"/>
              </a:spcBef>
              <a:spcAft>
                <a:spcPts val="0"/>
              </a:spcAft>
              <a:buNone/>
            </a:pPr>
            <a:r>
              <a:rPr lang="en-GB" sz="1800" i="1">
                <a:solidFill>
                  <a:srgbClr val="002060"/>
                </a:solidFill>
                <a:latin typeface="Verdana"/>
                <a:ea typeface="Verdana"/>
                <a:cs typeface="Verdana"/>
                <a:sym typeface="Verdana"/>
              </a:rPr>
              <a:t>Do any cards belong in both piles?</a:t>
            </a:r>
          </a:p>
        </p:txBody>
      </p:sp>
      <p:sp>
        <p:nvSpPr>
          <p:cNvPr id="2" name="Title 1">
            <a:extLst>
              <a:ext uri="{FF2B5EF4-FFF2-40B4-BE49-F238E27FC236}">
                <a16:creationId xmlns:a16="http://schemas.microsoft.com/office/drawing/2014/main" id="{CBFFEAD4-41E6-EEEE-D8D5-0638A2C2CA8E}"/>
              </a:ext>
            </a:extLst>
          </p:cNvPr>
          <p:cNvSpPr>
            <a:spLocks noGrp="1"/>
          </p:cNvSpPr>
          <p:nvPr>
            <p:ph type="title"/>
          </p:nvPr>
        </p:nvSpPr>
        <p:spPr/>
        <p:txBody>
          <a:bodyPr lIns="91440" tIns="45720" rIns="91440" bIns="45720" anchor="t">
            <a:noAutofit/>
          </a:bodyPr>
          <a:lstStyle/>
          <a:p>
            <a:r>
              <a:rPr lang="en-US"/>
              <a:t>Activity: Sort the cards</a:t>
            </a:r>
          </a:p>
        </p:txBody>
      </p:sp>
    </p:spTree>
    <p:extLst>
      <p:ext uri="{BB962C8B-B14F-4D97-AF65-F5344CB8AC3E}">
        <p14:creationId xmlns:p14="http://schemas.microsoft.com/office/powerpoint/2010/main" val="4293101974"/>
      </p:ext>
    </p:extLst>
  </p:cSld>
  <p:clrMapOvr>
    <a:masterClrMapping/>
  </p:clrMapOvr>
</p:sld>
</file>

<file path=ppt/theme/theme1.xml><?xml version="1.0" encoding="utf-8"?>
<a:theme xmlns:a="http://schemas.openxmlformats.org/drawingml/2006/main" name="TItles">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udience activity">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eative Carreers Week">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6c495e-7f98-4387-bde4-4c6faad04411">
      <Terms xmlns="http://schemas.microsoft.com/office/infopath/2007/PartnerControls"/>
    </lcf76f155ced4ddcb4097134ff3c332f>
    <TaxCatchAll xmlns="447587bf-70fe-49b2-ac7c-ca29ac32f6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94173C5F59154B9C9ABCDB87E0947F" ma:contentTypeVersion="18" ma:contentTypeDescription="Create a new document." ma:contentTypeScope="" ma:versionID="47daa62eca7958a65ef6dfd994ffd10a">
  <xsd:schema xmlns:xsd="http://www.w3.org/2001/XMLSchema" xmlns:xs="http://www.w3.org/2001/XMLSchema" xmlns:p="http://schemas.microsoft.com/office/2006/metadata/properties" xmlns:ns2="3d6c495e-7f98-4387-bde4-4c6faad04411" xmlns:ns3="447587bf-70fe-49b2-ac7c-ca29ac32f652" targetNamespace="http://schemas.microsoft.com/office/2006/metadata/properties" ma:root="true" ma:fieldsID="99094689f9a47df5d95ddc1e5f3db422" ns2:_="" ns3:_="">
    <xsd:import namespace="3d6c495e-7f98-4387-bde4-4c6faad04411"/>
    <xsd:import namespace="447587bf-70fe-49b2-ac7c-ca29ac32f6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c495e-7f98-4387-bde4-4c6faad04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7cb2aa-3157-48fe-9d1c-cfd2fabbc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7587bf-70fe-49b2-ac7c-ca29ac32f6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af53eeb-e8f1-493c-bd45-620147d39784}" ma:internalName="TaxCatchAll" ma:showField="CatchAllData" ma:web="447587bf-70fe-49b2-ac7c-ca29ac32f6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BB173B-6041-4004-85E4-B93758792D82}">
  <ds:schemaRefs>
    <ds:schemaRef ds:uri="http://schemas.microsoft.com/sharepoint/v3/contenttype/forms"/>
  </ds:schemaRefs>
</ds:datastoreItem>
</file>

<file path=customXml/itemProps2.xml><?xml version="1.0" encoding="utf-8"?>
<ds:datastoreItem xmlns:ds="http://schemas.openxmlformats.org/officeDocument/2006/customXml" ds:itemID="{CE5DBC91-E0A3-4767-9795-76F6D3CE4542}">
  <ds:schemaRefs>
    <ds:schemaRef ds:uri="http://schemas.microsoft.com/office/2006/metadata/properties"/>
    <ds:schemaRef ds:uri="447587bf-70fe-49b2-ac7c-ca29ac32f652"/>
    <ds:schemaRef ds:uri="http://purl.org/dc/terms/"/>
    <ds:schemaRef ds:uri="3d6c495e-7f98-4387-bde4-4c6faad04411"/>
    <ds:schemaRef ds:uri="http://schemas.microsoft.com/office/2006/documentManagement/types"/>
    <ds:schemaRef ds:uri="http://schemas.microsoft.com/office/infopath/2007/PartnerControls"/>
    <ds:schemaRef ds:uri="http://www.w3.org/XML/1998/namespace"/>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958A06C-680E-4F03-9C5D-723D60BCC921}"/>
</file>

<file path=docProps/app.xml><?xml version="1.0" encoding="utf-8"?>
<Properties xmlns="http://schemas.openxmlformats.org/officeDocument/2006/extended-properties" xmlns:vt="http://schemas.openxmlformats.org/officeDocument/2006/docPropsVTypes">
  <TotalTime>263</TotalTime>
  <Words>6422</Words>
  <Application>Microsoft Macintosh PowerPoint</Application>
  <PresentationFormat>Widescreen</PresentationFormat>
  <Paragraphs>517</Paragraphs>
  <Slides>36</Slides>
  <Notes>36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Arial Black</vt:lpstr>
      <vt:lpstr>Calibri</vt:lpstr>
      <vt:lpstr>Verdana</vt:lpstr>
      <vt:lpstr>Wingdings</vt:lpstr>
      <vt:lpstr>YAFcfjveRFU 0</vt:lpstr>
      <vt:lpstr>TItles</vt:lpstr>
      <vt:lpstr>Content</vt:lpstr>
      <vt:lpstr>Audience activity</vt:lpstr>
      <vt:lpstr>Creative Carreers Week</vt:lpstr>
      <vt:lpstr>PowerPoint Presentation</vt:lpstr>
      <vt:lpstr>Introduction to Freelancing</vt:lpstr>
      <vt:lpstr>Introduction to Freelancing Session Aims</vt:lpstr>
      <vt:lpstr>What is freelancing?</vt:lpstr>
      <vt:lpstr>Part 1: What is Freelancing?</vt:lpstr>
      <vt:lpstr>The Evolution of Freelancing</vt:lpstr>
      <vt:lpstr>Words and terms used to describe freelancers</vt:lpstr>
      <vt:lpstr>Freelancing vs Employment</vt:lpstr>
      <vt:lpstr>Activity: Sort the cards</vt:lpstr>
      <vt:lpstr>End of Part 1: Time to reflect</vt:lpstr>
      <vt:lpstr>What does a freelance career look like?</vt:lpstr>
      <vt:lpstr>Part 2: Which of these people are working?</vt:lpstr>
      <vt:lpstr>Friendly Freelancers</vt:lpstr>
      <vt:lpstr>What does a freelance career look like?</vt:lpstr>
      <vt:lpstr>Activity: Imagine going behind the scenes of a successful freelancer</vt:lpstr>
      <vt:lpstr>Activity: How often does a freelancer do each of these activities?</vt:lpstr>
      <vt:lpstr>Sort this list of activities into frequency</vt:lpstr>
      <vt:lpstr>End of Part 2: Time to reflect</vt:lpstr>
      <vt:lpstr>To freelance or not to freelance?</vt:lpstr>
      <vt:lpstr>Part 3: To freelance or not to freelance</vt:lpstr>
      <vt:lpstr>Pros and cons of freelancing</vt:lpstr>
      <vt:lpstr>Activity: Sort the cards</vt:lpstr>
      <vt:lpstr>Examples of freelance roles</vt:lpstr>
      <vt:lpstr>Examples of freelance roles</vt:lpstr>
      <vt:lpstr>End of Part 3: Time to reflect</vt:lpstr>
      <vt:lpstr>How do you build a sustainable freelance career?</vt:lpstr>
      <vt:lpstr>Part 4: How do you build a sustainable freelance career?</vt:lpstr>
      <vt:lpstr>Building a sustainable freelance career</vt:lpstr>
      <vt:lpstr>Activity: How do you get started in freelancing?</vt:lpstr>
      <vt:lpstr>Activity: How do you get started in freelancing?</vt:lpstr>
      <vt:lpstr>Activity: How do you get started in freelancing?</vt:lpstr>
      <vt:lpstr>Activity: How do you get started in freelancing?</vt:lpstr>
      <vt:lpstr>Extend activity:</vt:lpstr>
      <vt:lpstr>End of Part 4: Time to reflect</vt:lpstr>
      <vt:lpstr>Consolidate learning: What have you learned about freelancing?</vt:lpstr>
      <vt:lpstr>There’s a career for you in the creative industries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Tharme</dc:creator>
  <cp:lastModifiedBy>Alison Grade</cp:lastModifiedBy>
  <cp:revision>2</cp:revision>
  <dcterms:created xsi:type="dcterms:W3CDTF">2023-04-06T13:15:19Z</dcterms:created>
  <dcterms:modified xsi:type="dcterms:W3CDTF">2023-06-30T15:43:58Z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0x0101002094173C5F59154B9C9ABCDB87E0947F</vt:lpwstr>
  </property>
  <property fmtid="{D5CDD505-2E9C-101B-9397-08002B2CF9AE}" pid="3" name="MediaServiceImageTags">
    <vt:lpwstr/>
  </property>
</Properties>
</file>